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8" r:id="rId1"/>
  </p:sldMasterIdLst>
  <p:notesMasterIdLst>
    <p:notesMasterId r:id="rId32"/>
  </p:notesMasterIdLst>
  <p:sldIdLst>
    <p:sldId id="256" r:id="rId2"/>
    <p:sldId id="286" r:id="rId3"/>
    <p:sldId id="257" r:id="rId4"/>
    <p:sldId id="258" r:id="rId5"/>
    <p:sldId id="261" r:id="rId6"/>
    <p:sldId id="259" r:id="rId7"/>
    <p:sldId id="268" r:id="rId8"/>
    <p:sldId id="267" r:id="rId9"/>
    <p:sldId id="269" r:id="rId10"/>
    <p:sldId id="287" r:id="rId11"/>
    <p:sldId id="270" r:id="rId12"/>
    <p:sldId id="271" r:id="rId13"/>
    <p:sldId id="272" r:id="rId14"/>
    <p:sldId id="273" r:id="rId15"/>
    <p:sldId id="274" r:id="rId16"/>
    <p:sldId id="275" r:id="rId17"/>
    <p:sldId id="276" r:id="rId18"/>
    <p:sldId id="277" r:id="rId19"/>
    <p:sldId id="288" r:id="rId20"/>
    <p:sldId id="283" r:id="rId21"/>
    <p:sldId id="284" r:id="rId22"/>
    <p:sldId id="285" r:id="rId23"/>
    <p:sldId id="289" r:id="rId24"/>
    <p:sldId id="278" r:id="rId25"/>
    <p:sldId id="279" r:id="rId26"/>
    <p:sldId id="280" r:id="rId27"/>
    <p:sldId id="281" r:id="rId28"/>
    <p:sldId id="282" r:id="rId29"/>
    <p:sldId id="263" r:id="rId30"/>
    <p:sldId id="265"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1F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152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FE421E-6EE5-8348-A70D-3F5627CF5F6E}" type="datetimeFigureOut">
              <a:rPr lang="en-US" smtClean="0"/>
              <a:t>7/29/13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206651-D0A2-3047-935D-EE9A19E8F1BC}" type="slidenum">
              <a:rPr lang="en-US" smtClean="0"/>
              <a:t>‹#›</a:t>
            </a:fld>
            <a:endParaRPr lang="en-US"/>
          </a:p>
        </p:txBody>
      </p:sp>
    </p:spTree>
    <p:extLst>
      <p:ext uri="{BB962C8B-B14F-4D97-AF65-F5344CB8AC3E}">
        <p14:creationId xmlns:p14="http://schemas.microsoft.com/office/powerpoint/2010/main" val="41643775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-Basically</a:t>
            </a:r>
            <a:r>
              <a:rPr lang="en-US" baseline="0" dirty="0" smtClean="0"/>
              <a:t> it protects public employees who disclose a company’s problem with any law or rule to the possibility to any fraudulent activity</a:t>
            </a:r>
          </a:p>
          <a:p>
            <a:r>
              <a:rPr lang="en-US" dirty="0" smtClean="0"/>
              <a:t>-any employee who reports a problem is immune from discipline</a:t>
            </a:r>
            <a:r>
              <a:rPr lang="en-US" baseline="0" dirty="0" smtClean="0"/>
              <a:t> from his employer unless it was made with false and reckless disregard</a:t>
            </a:r>
            <a:endParaRPr lang="en-US" dirty="0"/>
          </a:p>
        </p:txBody>
      </p:sp>
      <p:sp>
        <p:nvSpPr>
          <p:cNvPr id="4" name="Slide Number Placeholder 3"/>
          <p:cNvSpPr>
            <a:spLocks noGrp="1"/>
          </p:cNvSpPr>
          <p:nvPr>
            <p:ph type="sldNum" sz="quarter" idx="10"/>
          </p:nvPr>
        </p:nvSpPr>
        <p:spPr/>
        <p:txBody>
          <a:bodyPr/>
          <a:lstStyle/>
          <a:p>
            <a:fld id="{FF69C7CA-716E-4851-A74B-AB6D8526719C}" type="slidenum">
              <a:rPr lang="en-US" smtClean="0"/>
              <a:t>9</a:t>
            </a:fld>
            <a:endParaRPr lang="en-US"/>
          </a:p>
        </p:txBody>
      </p:sp>
    </p:spTree>
    <p:extLst>
      <p:ext uri="{BB962C8B-B14F-4D97-AF65-F5344CB8AC3E}">
        <p14:creationId xmlns:p14="http://schemas.microsoft.com/office/powerpoint/2010/main" val="3655497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governmental worker in Georgia</a:t>
            </a:r>
          </a:p>
          <a:p>
            <a:r>
              <a:rPr lang="en-US" dirty="0" smtClean="0"/>
              <a:t>-recently extended</a:t>
            </a:r>
            <a:r>
              <a:rPr lang="en-US" baseline="0" dirty="0" smtClean="0"/>
              <a:t> to nearly all Georgia cities, counties, and other local governmental entities</a:t>
            </a:r>
          </a:p>
          <a:p>
            <a:r>
              <a:rPr lang="en-US" baseline="0" dirty="0" smtClean="0"/>
              <a:t>-does not apply to private companies</a:t>
            </a:r>
            <a:endParaRPr lang="en-US" dirty="0"/>
          </a:p>
        </p:txBody>
      </p:sp>
      <p:sp>
        <p:nvSpPr>
          <p:cNvPr id="4" name="Slide Number Placeholder 3"/>
          <p:cNvSpPr>
            <a:spLocks noGrp="1"/>
          </p:cNvSpPr>
          <p:nvPr>
            <p:ph type="sldNum" sz="quarter" idx="10"/>
          </p:nvPr>
        </p:nvSpPr>
        <p:spPr/>
        <p:txBody>
          <a:bodyPr/>
          <a:lstStyle/>
          <a:p>
            <a:fld id="{FF69C7CA-716E-4851-A74B-AB6D8526719C}" type="slidenum">
              <a:rPr lang="en-US" smtClean="0"/>
              <a:t>11</a:t>
            </a:fld>
            <a:endParaRPr lang="en-US"/>
          </a:p>
        </p:txBody>
      </p:sp>
    </p:spTree>
    <p:extLst>
      <p:ext uri="{BB962C8B-B14F-4D97-AF65-F5344CB8AC3E}">
        <p14:creationId xmlns:p14="http://schemas.microsoft.com/office/powerpoint/2010/main" val="1956649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-taking any retaliatory action towards an employee</a:t>
            </a:r>
            <a:r>
              <a:rPr lang="en-US" baseline="0" dirty="0" smtClean="0"/>
              <a:t> because the employee disclosed a violation</a:t>
            </a:r>
            <a:endParaRPr lang="en-US" dirty="0"/>
          </a:p>
        </p:txBody>
      </p:sp>
      <p:sp>
        <p:nvSpPr>
          <p:cNvPr id="4" name="Slide Number Placeholder 3"/>
          <p:cNvSpPr>
            <a:spLocks noGrp="1"/>
          </p:cNvSpPr>
          <p:nvPr>
            <p:ph type="sldNum" sz="quarter" idx="10"/>
          </p:nvPr>
        </p:nvSpPr>
        <p:spPr/>
        <p:txBody>
          <a:bodyPr/>
          <a:lstStyle/>
          <a:p>
            <a:fld id="{FF69C7CA-716E-4851-A74B-AB6D8526719C}" type="slidenum">
              <a:rPr lang="en-US" smtClean="0"/>
              <a:t>12</a:t>
            </a:fld>
            <a:endParaRPr lang="en-US"/>
          </a:p>
        </p:txBody>
      </p:sp>
    </p:spTree>
    <p:extLst>
      <p:ext uri="{BB962C8B-B14F-4D97-AF65-F5344CB8AC3E}">
        <p14:creationId xmlns:p14="http://schemas.microsoft.com/office/powerpoint/2010/main" val="2249650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Altruism</a:t>
            </a:r>
            <a:r>
              <a:rPr lang="en-US" baseline="0" dirty="0" smtClean="0"/>
              <a:t> – selflessness/acting for the concern and welfare of others</a:t>
            </a:r>
          </a:p>
          <a:p>
            <a:r>
              <a:rPr lang="en-US" baseline="0" dirty="0" smtClean="0"/>
              <a:t>Utilitarian – act that maximizes happiness for most amount of people</a:t>
            </a:r>
            <a:endParaRPr lang="en-US" dirty="0"/>
          </a:p>
        </p:txBody>
      </p:sp>
      <p:sp>
        <p:nvSpPr>
          <p:cNvPr id="4" name="Slide Number Placeholder 3"/>
          <p:cNvSpPr>
            <a:spLocks noGrp="1"/>
          </p:cNvSpPr>
          <p:nvPr>
            <p:ph type="sldNum" sz="quarter" idx="10"/>
          </p:nvPr>
        </p:nvSpPr>
        <p:spPr/>
        <p:txBody>
          <a:bodyPr/>
          <a:lstStyle/>
          <a:p>
            <a:fld id="{FF69C7CA-716E-4851-A74B-AB6D8526719C}" type="slidenum">
              <a:rPr lang="en-US" smtClean="0"/>
              <a:t>16</a:t>
            </a:fld>
            <a:endParaRPr lang="en-US"/>
          </a:p>
        </p:txBody>
      </p:sp>
    </p:spTree>
    <p:extLst>
      <p:ext uri="{BB962C8B-B14F-4D97-AF65-F5344CB8AC3E}">
        <p14:creationId xmlns:p14="http://schemas.microsoft.com/office/powerpoint/2010/main" val="2236933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Helping the company</a:t>
            </a:r>
            <a:r>
              <a:rPr lang="en-US" baseline="0" dirty="0" smtClean="0"/>
              <a:t> – problem can be corrected</a:t>
            </a:r>
            <a:endParaRPr lang="en-US" dirty="0"/>
          </a:p>
        </p:txBody>
      </p:sp>
      <p:sp>
        <p:nvSpPr>
          <p:cNvPr id="4" name="Slide Number Placeholder 3"/>
          <p:cNvSpPr>
            <a:spLocks noGrp="1"/>
          </p:cNvSpPr>
          <p:nvPr>
            <p:ph type="sldNum" sz="quarter" idx="10"/>
          </p:nvPr>
        </p:nvSpPr>
        <p:spPr/>
        <p:txBody>
          <a:bodyPr/>
          <a:lstStyle/>
          <a:p>
            <a:fld id="{FF69C7CA-716E-4851-A74B-AB6D8526719C}" type="slidenum">
              <a:rPr lang="en-US" smtClean="0"/>
              <a:t>17</a:t>
            </a:fld>
            <a:endParaRPr lang="en-US"/>
          </a:p>
        </p:txBody>
      </p:sp>
    </p:spTree>
    <p:extLst>
      <p:ext uri="{BB962C8B-B14F-4D97-AF65-F5344CB8AC3E}">
        <p14:creationId xmlns:p14="http://schemas.microsoft.com/office/powerpoint/2010/main" val="900977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one likes a tattletale and will lose </a:t>
            </a:r>
            <a:r>
              <a:rPr lang="en-US" smtClean="0"/>
              <a:t>peoples trust.  </a:t>
            </a:r>
            <a:endParaRPr lang="en-US"/>
          </a:p>
        </p:txBody>
      </p:sp>
      <p:sp>
        <p:nvSpPr>
          <p:cNvPr id="4" name="Slide Number Placeholder 3"/>
          <p:cNvSpPr>
            <a:spLocks noGrp="1"/>
          </p:cNvSpPr>
          <p:nvPr>
            <p:ph type="sldNum" sz="quarter" idx="10"/>
          </p:nvPr>
        </p:nvSpPr>
        <p:spPr/>
        <p:txBody>
          <a:bodyPr/>
          <a:lstStyle/>
          <a:p>
            <a:fld id="{FF69C7CA-716E-4851-A74B-AB6D8526719C}" type="slidenum">
              <a:rPr lang="en-US" smtClean="0"/>
              <a:t>18</a:t>
            </a:fld>
            <a:endParaRPr lang="en-US"/>
          </a:p>
        </p:txBody>
      </p:sp>
    </p:spTree>
    <p:extLst>
      <p:ext uri="{BB962C8B-B14F-4D97-AF65-F5344CB8AC3E}">
        <p14:creationId xmlns:p14="http://schemas.microsoft.com/office/powerpoint/2010/main" val="546159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ACDB3CC-F982-40F9-8DD6-BCC9AFBF44BD}" type="datetime1">
              <a:rPr lang="en-US" smtClean="0"/>
              <a:pPr/>
              <a:t>7/29/13</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lgn="r"/>
            <a:fld id="{F7886C9C-DC18-4195-8FD5-A50AA931D419}" type="slidenum">
              <a:rPr lang="en-US" smtClean="0"/>
              <a:pPr algn="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568202-05A2-9E46-B0B2-C9A18F85507C}" type="datetimeFigureOut">
              <a:rPr lang="en-US" smtClean="0"/>
              <a:t>7/29/13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515D3-F866-FC43-BBCC-EE60E4B1845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CF568202-05A2-9E46-B0B2-C9A18F85507C}" type="datetimeFigureOut">
              <a:rPr lang="en-US" smtClean="0"/>
              <a:t>7/29/13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126515D3-F866-FC43-BBCC-EE60E4B1845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F568202-05A2-9E46-B0B2-C9A18F85507C}" type="datetimeFigureOut">
              <a:rPr lang="en-US" smtClean="0"/>
              <a:t>7/29/13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26515D3-F866-FC43-BBCC-EE60E4B1845E}"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4DDAE5B-B07C-441A-8026-C23A427A74DC}" type="datetime1">
              <a:rPr lang="en-US" smtClean="0"/>
              <a:pPr/>
              <a:t>7/29/13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C5B1FEA-406A-7749-A5C3-DDCB5F67A4CE}"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CF568202-05A2-9E46-B0B2-C9A18F85507C}" type="datetimeFigureOut">
              <a:rPr lang="en-US" smtClean="0"/>
              <a:t>7/29/13</a:t>
            </a:fld>
            <a:endParaRPr lang="en-US"/>
          </a:p>
        </p:txBody>
      </p:sp>
      <p:sp>
        <p:nvSpPr>
          <p:cNvPr id="10" name="Slide Number Placeholder 9"/>
          <p:cNvSpPr>
            <a:spLocks noGrp="1"/>
          </p:cNvSpPr>
          <p:nvPr>
            <p:ph type="sldNum" sz="quarter" idx="16"/>
          </p:nvPr>
        </p:nvSpPr>
        <p:spPr/>
        <p:txBody>
          <a:bodyPr rtlCol="0"/>
          <a:lstStyle/>
          <a:p>
            <a:fld id="{126515D3-F866-FC43-BBCC-EE60E4B1845E}"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CF568202-05A2-9E46-B0B2-C9A18F85507C}" type="datetimeFigureOut">
              <a:rPr lang="en-US" smtClean="0"/>
              <a:t>7/29/13</a:t>
            </a:fld>
            <a:endParaRPr lang="en-US"/>
          </a:p>
        </p:txBody>
      </p:sp>
      <p:sp>
        <p:nvSpPr>
          <p:cNvPr id="12" name="Slide Number Placeholder 11"/>
          <p:cNvSpPr>
            <a:spLocks noGrp="1"/>
          </p:cNvSpPr>
          <p:nvPr>
            <p:ph type="sldNum" sz="quarter" idx="16"/>
          </p:nvPr>
        </p:nvSpPr>
        <p:spPr/>
        <p:txBody>
          <a:bodyPr rtlCol="0"/>
          <a:lstStyle/>
          <a:p>
            <a:fld id="{126515D3-F866-FC43-BBCC-EE60E4B1845E}"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F568202-05A2-9E46-B0B2-C9A18F85507C}" type="datetimeFigureOut">
              <a:rPr lang="en-US" smtClean="0"/>
              <a:t>7/29/13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26515D3-F866-FC43-BBCC-EE60E4B1845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68202-05A2-9E46-B0B2-C9A18F85507C}" type="datetimeFigureOut">
              <a:rPr lang="en-US" smtClean="0"/>
              <a:t>7/29/13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26515D3-F866-FC43-BBCC-EE60E4B1845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F568202-05A2-9E46-B0B2-C9A18F85507C}" type="datetimeFigureOut">
              <a:rPr lang="en-US" smtClean="0"/>
              <a:t>7/29/13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754ED01-E2A0-4C1E-8E21-014B99041579}"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CF568202-05A2-9E46-B0B2-C9A18F85507C}" type="datetimeFigureOut">
              <a:rPr lang="en-US" smtClean="0"/>
              <a:t>7/29/13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26515D3-F866-FC43-BBCC-EE60E4B1845E}"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F568202-05A2-9E46-B0B2-C9A18F85507C}" type="datetimeFigureOut">
              <a:rPr lang="en-US" smtClean="0"/>
              <a:t>7/29/13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26515D3-F866-FC43-BBCC-EE60E4B1845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5yB3n9fu-r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1" Type="http://schemas.openxmlformats.org/officeDocument/2006/relationships/hyperlink" Target="http://www.guardian.co.uk/world/video/2013/jun/09/nsa-whistleblower-edward-snowden-interview-video" TargetMode="External"/><Relationship Id="rId12" Type="http://schemas.openxmlformats.org/officeDocument/2006/relationships/hyperlink" Target="http://www.guardian.co.uk/world/video/2013/jul/08/edward-snowden-video-interview" TargetMode="External"/><Relationship Id="rId13" Type="http://schemas.openxmlformats.org/officeDocument/2006/relationships/hyperlink" Target="http://www.guardian.co.uk/world/the-nsa-files" TargetMode="External"/><Relationship Id="rId14" Type="http://schemas.openxmlformats.org/officeDocument/2006/relationships/hyperlink" Target="http://www.guardian.co.uk/world/2013/jun/23/edward-snowden-nsa-files-timeline" TargetMode="External"/><Relationship Id="rId15" Type="http://schemas.openxmlformats.org/officeDocument/2006/relationships/hyperlink" Target="http://www.csmonitor.com/USA/2013/0609/Edward-Snowden-NSA-leaker-reveals-himself-expects-retribution" TargetMode="External"/><Relationship Id="rId16" Type="http://schemas.openxmlformats.org/officeDocument/2006/relationships/hyperlink" Target="http://www.csmonitor.com/USA/DC-Decoder/Decoder-Wire/2013/0610/Edward-Snowden-How-much-trouble-is-he-in-for-leaks-of-NSA-snooping" TargetMode="External"/><Relationship Id="rId1" Type="http://schemas.openxmlformats.org/officeDocument/2006/relationships/slideLayout" Target="../slideLayouts/slideLayout2.xml"/><Relationship Id="rId2" Type="http://schemas.openxmlformats.org/officeDocument/2006/relationships/hyperlink" Target="https://en.wikipedia.org/wiki/Whistleblower%23Common_reactions" TargetMode="External"/><Relationship Id="rId3" Type="http://schemas.openxmlformats.org/officeDocument/2006/relationships/hyperlink" Target="http://en.wikipedia.org/wiki/False_Claims_Act%232009_changes" TargetMode="External"/><Relationship Id="rId4" Type="http://schemas.openxmlformats.org/officeDocument/2006/relationships/hyperlink" Target="http://www.ncsl.org/issues-research/labor/state-whistleblower-laws.aspx" TargetMode="External"/><Relationship Id="rId5" Type="http://schemas.openxmlformats.org/officeDocument/2006/relationships/hyperlink" Target="http://www.dol.gov/compliance/laws/comp-whistleblower.htm" TargetMode="External"/><Relationship Id="rId6" Type="http://schemas.openxmlformats.org/officeDocument/2006/relationships/hyperlink" Target="http://stimulus.georgia.gov/sites/stimulus.georgia.gov/files/related_files/site_page/WhistleblowerProtection.pdf" TargetMode="External"/><Relationship Id="rId7" Type="http://schemas.openxmlformats.org/officeDocument/2006/relationships/hyperlink" Target="http://www.envoynews.com/elarbee/e_article001318313.cfm?x=b11,0,w" TargetMode="External"/><Relationship Id="rId8" Type="http://schemas.openxmlformats.org/officeDocument/2006/relationships/hyperlink" Target="http://www.peer.org/assets/docs/wbp2/ga.pdf" TargetMode="External"/><Relationship Id="rId9" Type="http://schemas.openxmlformats.org/officeDocument/2006/relationships/hyperlink" Target="http://www.expolink.co.uk/2012/01/ethics-and-whistleblowing/" TargetMode="External"/><Relationship Id="rId10" Type="http://schemas.openxmlformats.org/officeDocument/2006/relationships/hyperlink" Target="http://www.csmonitor.com/USA/Justice/2013/0614/Edward-Snowden-Whistle-blowing-protections-most-likely-won-t-hel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Whistleblowing</a:t>
            </a:r>
            <a:endParaRPr lang="en-US" dirty="0"/>
          </a:p>
        </p:txBody>
      </p:sp>
      <p:sp>
        <p:nvSpPr>
          <p:cNvPr id="3" name="Subtitle 2"/>
          <p:cNvSpPr>
            <a:spLocks noGrp="1"/>
          </p:cNvSpPr>
          <p:nvPr>
            <p:ph type="subTitle" idx="1"/>
          </p:nvPr>
        </p:nvSpPr>
        <p:spPr/>
        <p:txBody>
          <a:bodyPr/>
          <a:lstStyle/>
          <a:p>
            <a:r>
              <a:rPr lang="en-US" dirty="0" smtClean="0"/>
              <a:t>Kathleen, Kriss, Ryan &amp; Sam</a:t>
            </a:r>
          </a:p>
        </p:txBody>
      </p:sp>
    </p:spTree>
    <p:extLst>
      <p:ext uri="{BB962C8B-B14F-4D97-AF65-F5344CB8AC3E}">
        <p14:creationId xmlns:p14="http://schemas.microsoft.com/office/powerpoint/2010/main" val="2891862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Laws &amp; Ethics of Whistleblowing</a:t>
            </a:r>
            <a:endParaRPr lang="en-US" sz="3600" dirty="0"/>
          </a:p>
        </p:txBody>
      </p:sp>
    </p:spTree>
    <p:extLst>
      <p:ext uri="{BB962C8B-B14F-4D97-AF65-F5344CB8AC3E}">
        <p14:creationId xmlns:p14="http://schemas.microsoft.com/office/powerpoint/2010/main" val="1578317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Public Employee?</a:t>
            </a:r>
            <a:endParaRPr lang="en-US" dirty="0"/>
          </a:p>
        </p:txBody>
      </p:sp>
      <p:sp>
        <p:nvSpPr>
          <p:cNvPr id="3" name="Content Placeholder 2"/>
          <p:cNvSpPr>
            <a:spLocks noGrp="1"/>
          </p:cNvSpPr>
          <p:nvPr>
            <p:ph idx="1"/>
          </p:nvPr>
        </p:nvSpPr>
        <p:spPr/>
        <p:txBody>
          <a:bodyPr/>
          <a:lstStyle/>
          <a:p>
            <a:r>
              <a:rPr lang="en-US" dirty="0" smtClean="0"/>
              <a:t>“</a:t>
            </a:r>
            <a:r>
              <a:rPr lang="en-US" dirty="0"/>
              <a:t>A</a:t>
            </a:r>
            <a:r>
              <a:rPr lang="en-US" dirty="0" smtClean="0"/>
              <a:t>ny person who is employed by the executive, judicial, or legislative branch of the state or by any other department, board, bureau, commission, authority, or other agency of the State Personnel Administration and any local or regional governmental entity that receives any funds from the State of Georgia or any state agency.”</a:t>
            </a:r>
            <a:endParaRPr lang="en-US" dirty="0"/>
          </a:p>
        </p:txBody>
      </p:sp>
    </p:spTree>
    <p:extLst>
      <p:ext uri="{BB962C8B-B14F-4D97-AF65-F5344CB8AC3E}">
        <p14:creationId xmlns:p14="http://schemas.microsoft.com/office/powerpoint/2010/main" val="15946865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Retaliation?</a:t>
            </a:r>
            <a:endParaRPr lang="en-US" dirty="0"/>
          </a:p>
        </p:txBody>
      </p:sp>
      <p:sp>
        <p:nvSpPr>
          <p:cNvPr id="3" name="Content Placeholder 2"/>
          <p:cNvSpPr>
            <a:spLocks noGrp="1"/>
          </p:cNvSpPr>
          <p:nvPr>
            <p:ph idx="1"/>
          </p:nvPr>
        </p:nvSpPr>
        <p:spPr/>
        <p:txBody>
          <a:bodyPr/>
          <a:lstStyle/>
          <a:p>
            <a:r>
              <a:rPr lang="en-US" dirty="0" smtClean="0"/>
              <a:t>“The discharge, suspension, or demotion by a public employer of a public employee or any other adverse employment action taken by a public employer against a public employee for disclosing a violation of or noncompliance with a law, rule, or regulation to either supervisor or government agency.”</a:t>
            </a:r>
            <a:endParaRPr lang="en-US" dirty="0"/>
          </a:p>
        </p:txBody>
      </p:sp>
    </p:spTree>
    <p:extLst>
      <p:ext uri="{BB962C8B-B14F-4D97-AF65-F5344CB8AC3E}">
        <p14:creationId xmlns:p14="http://schemas.microsoft.com/office/powerpoint/2010/main" val="8181876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a:t>
            </a:r>
            <a:endParaRPr lang="en-US" dirty="0"/>
          </a:p>
        </p:txBody>
      </p:sp>
      <p:sp>
        <p:nvSpPr>
          <p:cNvPr id="3" name="Content Placeholder 2"/>
          <p:cNvSpPr>
            <a:spLocks noGrp="1"/>
          </p:cNvSpPr>
          <p:nvPr>
            <p:ph idx="1"/>
          </p:nvPr>
        </p:nvSpPr>
        <p:spPr>
          <a:xfrm>
            <a:off x="612648" y="1600200"/>
            <a:ext cx="8153400" cy="1509303"/>
          </a:xfrm>
        </p:spPr>
        <p:txBody>
          <a:bodyPr/>
          <a:lstStyle/>
          <a:p>
            <a:r>
              <a:rPr lang="en-US" dirty="0" smtClean="0"/>
              <a:t>Under certain circumstances, Office of the State Inspector General (OIG) may be able to keep your identity confidential</a:t>
            </a:r>
            <a:endParaRPr lang="en-US" dirty="0"/>
          </a:p>
        </p:txBody>
      </p:sp>
      <p:pic>
        <p:nvPicPr>
          <p:cNvPr id="4" name="Picture 3"/>
          <p:cNvPicPr>
            <a:picLocks noChangeAspect="1"/>
          </p:cNvPicPr>
          <p:nvPr/>
        </p:nvPicPr>
        <p:blipFill>
          <a:blip r:embed="rId2"/>
          <a:stretch>
            <a:fillRect/>
          </a:stretch>
        </p:blipFill>
        <p:spPr>
          <a:xfrm>
            <a:off x="2491590" y="3109503"/>
            <a:ext cx="3804992" cy="3483946"/>
          </a:xfrm>
          <a:prstGeom prst="rect">
            <a:avLst/>
          </a:prstGeom>
        </p:spPr>
      </p:pic>
    </p:spTree>
    <p:extLst>
      <p:ext uri="{BB962C8B-B14F-4D97-AF65-F5344CB8AC3E}">
        <p14:creationId xmlns:p14="http://schemas.microsoft.com/office/powerpoint/2010/main" val="31166289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American Recovery and Reinvestment Act (ARRA)</a:t>
            </a:r>
          </a:p>
          <a:p>
            <a:pPr lvl="1"/>
            <a:r>
              <a:rPr lang="en-US" dirty="0" smtClean="0"/>
              <a:t>Gross mismanagement of an agency contract or grant relating to ARRA funds</a:t>
            </a:r>
          </a:p>
          <a:p>
            <a:pPr lvl="1"/>
            <a:r>
              <a:rPr lang="en-US" dirty="0" smtClean="0"/>
              <a:t>Gross waste of ARRA funds</a:t>
            </a:r>
          </a:p>
          <a:p>
            <a:pPr lvl="1"/>
            <a:r>
              <a:rPr lang="en-US" dirty="0" smtClean="0"/>
              <a:t>Substantial and specific danger to public health or safety related to the implementation or use of ARRA funds</a:t>
            </a:r>
          </a:p>
          <a:p>
            <a:pPr lvl="1"/>
            <a:r>
              <a:rPr lang="en-US" dirty="0" smtClean="0"/>
              <a:t>Abuse of authority related to the implementation or use of ARRA funds</a:t>
            </a:r>
          </a:p>
          <a:p>
            <a:pPr lvl="1"/>
            <a:r>
              <a:rPr lang="en-US" dirty="0" smtClean="0"/>
              <a:t>Violation of law, rule, or regulation related to an agency contract or grant awarded or issued relating to ARRA funds</a:t>
            </a:r>
            <a:endParaRPr lang="en-US" dirty="0"/>
          </a:p>
          <a:p>
            <a:pPr lvl="1"/>
            <a:endParaRPr lang="en-US" dirty="0"/>
          </a:p>
        </p:txBody>
      </p:sp>
    </p:spTree>
    <p:extLst>
      <p:ext uri="{BB962C8B-B14F-4D97-AF65-F5344CB8AC3E}">
        <p14:creationId xmlns:p14="http://schemas.microsoft.com/office/powerpoint/2010/main" val="199345877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Georgia rank?</a:t>
            </a:r>
            <a:endParaRPr lang="en-US" dirty="0"/>
          </a:p>
        </p:txBody>
      </p:sp>
      <p:sp>
        <p:nvSpPr>
          <p:cNvPr id="3" name="Content Placeholder 2"/>
          <p:cNvSpPr>
            <a:spLocks noGrp="1"/>
          </p:cNvSpPr>
          <p:nvPr>
            <p:ph idx="1"/>
          </p:nvPr>
        </p:nvSpPr>
        <p:spPr>
          <a:xfrm>
            <a:off x="4575053" y="1600200"/>
            <a:ext cx="4190995" cy="4495800"/>
          </a:xfrm>
        </p:spPr>
        <p:txBody>
          <a:bodyPr/>
          <a:lstStyle/>
          <a:p>
            <a:r>
              <a:rPr lang="en-US" dirty="0" smtClean="0"/>
              <a:t>Not a strong whistleblower law</a:t>
            </a:r>
          </a:p>
          <a:p>
            <a:r>
              <a:rPr lang="en-US" dirty="0" smtClean="0"/>
              <a:t>49</a:t>
            </a:r>
            <a:r>
              <a:rPr lang="en-US" baseline="30000" dirty="0" smtClean="0"/>
              <a:t>th</a:t>
            </a:r>
            <a:r>
              <a:rPr lang="en-US" dirty="0" smtClean="0"/>
              <a:t> out of 51 (50 states and District of Columbia)</a:t>
            </a:r>
          </a:p>
          <a:p>
            <a:r>
              <a:rPr lang="en-US" dirty="0" smtClean="0"/>
              <a:t>Tied with Indiana but the worst state is South Dakota</a:t>
            </a:r>
            <a:endParaRPr lang="en-US" dirty="0"/>
          </a:p>
        </p:txBody>
      </p:sp>
      <p:pic>
        <p:nvPicPr>
          <p:cNvPr id="4" name="Picture 3"/>
          <p:cNvPicPr>
            <a:picLocks noChangeAspect="1"/>
          </p:cNvPicPr>
          <p:nvPr/>
        </p:nvPicPr>
        <p:blipFill>
          <a:blip r:embed="rId2">
            <a:duotone>
              <a:prstClr val="black"/>
              <a:srgbClr val="FC1F07">
                <a:tint val="45000"/>
                <a:satMod val="400000"/>
              </a:srgbClr>
            </a:duotone>
          </a:blip>
          <a:stretch>
            <a:fillRect/>
          </a:stretch>
        </p:blipFill>
        <p:spPr>
          <a:xfrm>
            <a:off x="612648" y="1965598"/>
            <a:ext cx="3620406" cy="4130402"/>
          </a:xfrm>
          <a:prstGeom prst="rect">
            <a:avLst/>
          </a:prstGeom>
        </p:spPr>
      </p:pic>
    </p:spTree>
    <p:extLst>
      <p:ext uri="{BB962C8B-B14F-4D97-AF65-F5344CB8AC3E}">
        <p14:creationId xmlns:p14="http://schemas.microsoft.com/office/powerpoint/2010/main" val="156294499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of Whistleblowing</a:t>
            </a:r>
            <a:endParaRPr lang="en-US" dirty="0"/>
          </a:p>
        </p:txBody>
      </p:sp>
      <p:sp>
        <p:nvSpPr>
          <p:cNvPr id="3" name="Content Placeholder 2"/>
          <p:cNvSpPr>
            <a:spLocks noGrp="1"/>
          </p:cNvSpPr>
          <p:nvPr>
            <p:ph idx="1"/>
          </p:nvPr>
        </p:nvSpPr>
        <p:spPr/>
        <p:txBody>
          <a:bodyPr/>
          <a:lstStyle/>
          <a:p>
            <a:r>
              <a:rPr lang="en-US" dirty="0" smtClean="0"/>
              <a:t>Altruistically motivated </a:t>
            </a:r>
          </a:p>
          <a:p>
            <a:r>
              <a:rPr lang="en-US" dirty="0" smtClean="0"/>
              <a:t>Utilitarian</a:t>
            </a:r>
          </a:p>
          <a:p>
            <a:r>
              <a:rPr lang="en-US" dirty="0" smtClean="0"/>
              <a:t>Allows own attitudes and beliefs to guide them</a:t>
            </a:r>
          </a:p>
          <a:p>
            <a:r>
              <a:rPr lang="en-US" dirty="0" smtClean="0"/>
              <a:t>Loyalty to employer vs. moral commitment to the law and society</a:t>
            </a:r>
            <a:endParaRPr lang="en-US" dirty="0"/>
          </a:p>
        </p:txBody>
      </p:sp>
    </p:spTree>
    <p:extLst>
      <p:ext uri="{BB962C8B-B14F-4D97-AF65-F5344CB8AC3E}">
        <p14:creationId xmlns:p14="http://schemas.microsoft.com/office/powerpoint/2010/main" val="309322391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Content Placeholder 2"/>
          <p:cNvSpPr>
            <a:spLocks noGrp="1"/>
          </p:cNvSpPr>
          <p:nvPr>
            <p:ph idx="1"/>
          </p:nvPr>
        </p:nvSpPr>
        <p:spPr>
          <a:xfrm>
            <a:off x="612648" y="1600200"/>
            <a:ext cx="4076374" cy="4495800"/>
          </a:xfrm>
        </p:spPr>
        <p:txBody>
          <a:bodyPr/>
          <a:lstStyle/>
          <a:p>
            <a:r>
              <a:rPr lang="en-US" dirty="0" smtClean="0"/>
              <a:t>You’re doing the right thing</a:t>
            </a:r>
          </a:p>
          <a:p>
            <a:r>
              <a:rPr lang="en-US" dirty="0" smtClean="0"/>
              <a:t>You’re informing the public about a company’s wrongdoings</a:t>
            </a:r>
            <a:endParaRPr lang="en-US" dirty="0"/>
          </a:p>
          <a:p>
            <a:r>
              <a:rPr lang="en-US" dirty="0" smtClean="0"/>
              <a:t>It will help the company</a:t>
            </a:r>
            <a:endParaRPr lang="en-US" dirty="0"/>
          </a:p>
        </p:txBody>
      </p:sp>
      <p:sp>
        <p:nvSpPr>
          <p:cNvPr id="4" name="TextBox 3"/>
          <p:cNvSpPr txBox="1"/>
          <p:nvPr/>
        </p:nvSpPr>
        <p:spPr>
          <a:xfrm>
            <a:off x="4966946" y="1357950"/>
            <a:ext cx="3549714" cy="5386090"/>
          </a:xfrm>
          <a:prstGeom prst="rect">
            <a:avLst/>
          </a:prstGeom>
          <a:noFill/>
        </p:spPr>
        <p:txBody>
          <a:bodyPr wrap="none" rtlCol="0">
            <a:spAutoFit/>
          </a:bodyPr>
          <a:lstStyle/>
          <a:p>
            <a:r>
              <a:rPr lang="en-US" sz="34400" dirty="0" smtClean="0">
                <a:solidFill>
                  <a:schemeClr val="accent2"/>
                </a:solidFill>
                <a:sym typeface="Wingdings"/>
              </a:rPr>
              <a:t></a:t>
            </a:r>
            <a:endParaRPr lang="en-US" sz="34400" dirty="0">
              <a:solidFill>
                <a:schemeClr val="accent2"/>
              </a:solidFill>
            </a:endParaRPr>
          </a:p>
        </p:txBody>
      </p:sp>
    </p:spTree>
    <p:extLst>
      <p:ext uri="{BB962C8B-B14F-4D97-AF65-F5344CB8AC3E}">
        <p14:creationId xmlns:p14="http://schemas.microsoft.com/office/powerpoint/2010/main" val="233295432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a:t>
            </a:r>
            <a:endParaRPr lang="en-US" dirty="0"/>
          </a:p>
        </p:txBody>
      </p:sp>
      <p:sp>
        <p:nvSpPr>
          <p:cNvPr id="3" name="Content Placeholder 2"/>
          <p:cNvSpPr>
            <a:spLocks noGrp="1"/>
          </p:cNvSpPr>
          <p:nvPr>
            <p:ph idx="1"/>
          </p:nvPr>
        </p:nvSpPr>
        <p:spPr>
          <a:xfrm>
            <a:off x="4656458" y="1600200"/>
            <a:ext cx="4109589" cy="4495800"/>
          </a:xfrm>
        </p:spPr>
        <p:txBody>
          <a:bodyPr/>
          <a:lstStyle/>
          <a:p>
            <a:r>
              <a:rPr lang="en-US" dirty="0" smtClean="0"/>
              <a:t>If you live in a state with poor whistleblowing laws like Georgia, you could be fired, demoted, etc.</a:t>
            </a:r>
          </a:p>
          <a:p>
            <a:r>
              <a:rPr lang="en-US" dirty="0" smtClean="0"/>
              <a:t>Loss of trust</a:t>
            </a:r>
            <a:endParaRPr lang="en-US" dirty="0"/>
          </a:p>
        </p:txBody>
      </p:sp>
      <p:sp>
        <p:nvSpPr>
          <p:cNvPr id="4" name="TextBox 3"/>
          <p:cNvSpPr txBox="1"/>
          <p:nvPr/>
        </p:nvSpPr>
        <p:spPr>
          <a:xfrm>
            <a:off x="751773" y="1357950"/>
            <a:ext cx="3904685" cy="5386090"/>
          </a:xfrm>
          <a:prstGeom prst="rect">
            <a:avLst/>
          </a:prstGeom>
          <a:noFill/>
        </p:spPr>
        <p:txBody>
          <a:bodyPr wrap="none" rtlCol="0">
            <a:spAutoFit/>
          </a:bodyPr>
          <a:lstStyle/>
          <a:p>
            <a:r>
              <a:rPr lang="en-US" sz="34400" dirty="0" smtClean="0">
                <a:solidFill>
                  <a:schemeClr val="accent2"/>
                </a:solidFill>
                <a:sym typeface="Wingdings"/>
              </a:rPr>
              <a:t></a:t>
            </a:r>
            <a:endParaRPr lang="en-US" sz="34400" dirty="0">
              <a:solidFill>
                <a:schemeClr val="accent2"/>
              </a:solidFill>
            </a:endParaRPr>
          </a:p>
        </p:txBody>
      </p:sp>
    </p:spTree>
    <p:extLst>
      <p:ext uri="{BB962C8B-B14F-4D97-AF65-F5344CB8AC3E}">
        <p14:creationId xmlns:p14="http://schemas.microsoft.com/office/powerpoint/2010/main" val="29271416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Snowden Case</a:t>
            </a:r>
            <a:endParaRPr lang="en-US" dirty="0"/>
          </a:p>
        </p:txBody>
      </p:sp>
    </p:spTree>
    <p:extLst>
      <p:ext uri="{BB962C8B-B14F-4D97-AF65-F5344CB8AC3E}">
        <p14:creationId xmlns:p14="http://schemas.microsoft.com/office/powerpoint/2010/main" val="1578317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Whistleblowing?</a:t>
            </a:r>
            <a:endParaRPr lang="en-US" dirty="0"/>
          </a:p>
        </p:txBody>
      </p:sp>
    </p:spTree>
    <p:extLst>
      <p:ext uri="{BB962C8B-B14F-4D97-AF65-F5344CB8AC3E}">
        <p14:creationId xmlns:p14="http://schemas.microsoft.com/office/powerpoint/2010/main" val="1578317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Edward </a:t>
            </a:r>
            <a:r>
              <a:rPr lang="en-US" dirty="0" smtClean="0"/>
              <a:t>Snowden</a:t>
            </a:r>
            <a:endParaRPr lang="en-US" dirty="0"/>
          </a:p>
        </p:txBody>
      </p:sp>
      <p:sp>
        <p:nvSpPr>
          <p:cNvPr id="3" name="Content Placeholder 2"/>
          <p:cNvSpPr>
            <a:spLocks noGrp="1"/>
          </p:cNvSpPr>
          <p:nvPr>
            <p:ph sz="quarter" idx="1"/>
          </p:nvPr>
        </p:nvSpPr>
        <p:spPr>
          <a:xfrm>
            <a:off x="612648" y="1600200"/>
            <a:ext cx="8153400" cy="4928128"/>
          </a:xfrm>
        </p:spPr>
        <p:txBody>
          <a:bodyPr>
            <a:normAutofit fontScale="70000" lnSpcReduction="20000"/>
          </a:bodyPr>
          <a:lstStyle/>
          <a:p>
            <a:r>
              <a:rPr lang="en-US" dirty="0" smtClean="0"/>
              <a:t>29 </a:t>
            </a:r>
            <a:r>
              <a:rPr lang="en-US" dirty="0"/>
              <a:t>year old, systems administrator working for NSA contractor</a:t>
            </a:r>
          </a:p>
          <a:p>
            <a:r>
              <a:rPr lang="en-US" dirty="0" smtClean="0"/>
              <a:t>Released </a:t>
            </a:r>
            <a:r>
              <a:rPr lang="en-US" dirty="0"/>
              <a:t>classified documents he believed the US public needed to see, including:</a:t>
            </a:r>
          </a:p>
          <a:p>
            <a:pPr lvl="1"/>
            <a:r>
              <a:rPr lang="en-US" dirty="0" smtClean="0"/>
              <a:t>Verizon</a:t>
            </a:r>
            <a:r>
              <a:rPr lang="en-US" dirty="0"/>
              <a:t>: secret court order to force the company to hand over phone records of millions of Americans</a:t>
            </a:r>
          </a:p>
          <a:p>
            <a:pPr lvl="1"/>
            <a:r>
              <a:rPr lang="en-US" dirty="0" smtClean="0"/>
              <a:t>Prism</a:t>
            </a:r>
            <a:r>
              <a:rPr lang="en-US" dirty="0"/>
              <a:t>: undisclosed program that gives NSA direct access to data held by Google, Facebook, Apple, and other big internet </a:t>
            </a:r>
            <a:r>
              <a:rPr lang="en-US" dirty="0" smtClean="0"/>
              <a:t>companies</a:t>
            </a:r>
          </a:p>
          <a:p>
            <a:pPr lvl="1"/>
            <a:r>
              <a:rPr lang="en-US" dirty="0" smtClean="0"/>
              <a:t>Boundless </a:t>
            </a:r>
            <a:r>
              <a:rPr lang="en-US" dirty="0"/>
              <a:t>Informant, GCHQ (UK equivalent of NSA), US judges signing off on orders, hacking Hong Kong and Chinese computers, </a:t>
            </a:r>
            <a:r>
              <a:rPr lang="en-US" dirty="0" smtClean="0"/>
              <a:t>etc.</a:t>
            </a:r>
            <a:endParaRPr lang="en-US" dirty="0"/>
          </a:p>
          <a:p>
            <a:r>
              <a:rPr lang="en-US" dirty="0" smtClean="0"/>
              <a:t>Has </a:t>
            </a:r>
            <a:r>
              <a:rPr lang="en-US" dirty="0"/>
              <a:t>been on the run since releasing the classified information and revealing his identity</a:t>
            </a:r>
          </a:p>
          <a:p>
            <a:pPr lvl="1"/>
            <a:r>
              <a:rPr lang="en-US" dirty="0" smtClean="0"/>
              <a:t>Did </a:t>
            </a:r>
            <a:r>
              <a:rPr lang="en-US" dirty="0"/>
              <a:t>interview with the Guardian in Hong Kong, who allowed him to leave, claiming US did not “fully comply with the legal requirements under Hong Kong law” and has no legal basis to prevent him leaving</a:t>
            </a:r>
          </a:p>
          <a:p>
            <a:pPr lvl="1"/>
            <a:r>
              <a:rPr lang="en-US" dirty="0"/>
              <a:t>C</a:t>
            </a:r>
            <a:r>
              <a:rPr lang="en-US" dirty="0" smtClean="0"/>
              <a:t>urrently </a:t>
            </a:r>
            <a:r>
              <a:rPr lang="en-US" dirty="0"/>
              <a:t>staying in an airport in Moscow, applying for temporary and permanent asylum in various countries</a:t>
            </a:r>
          </a:p>
          <a:p>
            <a:endParaRPr lang="en-US" dirty="0"/>
          </a:p>
        </p:txBody>
      </p:sp>
    </p:spTree>
    <p:extLst>
      <p:ext uri="{BB962C8B-B14F-4D97-AF65-F5344CB8AC3E}">
        <p14:creationId xmlns:p14="http://schemas.microsoft.com/office/powerpoint/2010/main" val="35623543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a:t>
            </a:r>
            <a:r>
              <a:rPr lang="en-US" dirty="0" smtClean="0"/>
              <a:t>implications</a:t>
            </a:r>
            <a:endParaRPr lang="en-US" dirty="0"/>
          </a:p>
        </p:txBody>
      </p:sp>
      <p:sp>
        <p:nvSpPr>
          <p:cNvPr id="3" name="Content Placeholder 2"/>
          <p:cNvSpPr>
            <a:spLocks noGrp="1"/>
          </p:cNvSpPr>
          <p:nvPr>
            <p:ph sz="quarter" idx="1"/>
          </p:nvPr>
        </p:nvSpPr>
        <p:spPr>
          <a:xfrm>
            <a:off x="612648" y="1600200"/>
            <a:ext cx="8153400" cy="4895567"/>
          </a:xfrm>
        </p:spPr>
        <p:txBody>
          <a:bodyPr>
            <a:normAutofit fontScale="77500" lnSpcReduction="20000"/>
          </a:bodyPr>
          <a:lstStyle/>
          <a:p>
            <a:r>
              <a:rPr lang="en-US" dirty="0" smtClean="0"/>
              <a:t>May </a:t>
            </a:r>
            <a:r>
              <a:rPr lang="en-US" dirty="0"/>
              <a:t>meet the moral requirements for being a whistleblower, but not necessarily legal</a:t>
            </a:r>
          </a:p>
          <a:p>
            <a:r>
              <a:rPr lang="en-US" dirty="0" smtClean="0"/>
              <a:t>Falls </a:t>
            </a:r>
            <a:r>
              <a:rPr lang="en-US" dirty="0"/>
              <a:t>under the “Intelligent Community Whistleblower Protection Act”</a:t>
            </a:r>
          </a:p>
          <a:p>
            <a:pPr lvl="1"/>
            <a:r>
              <a:rPr lang="en-US" dirty="0" smtClean="0"/>
              <a:t>Can </a:t>
            </a:r>
            <a:r>
              <a:rPr lang="en-US" dirty="0"/>
              <a:t>only release information to two </a:t>
            </a:r>
            <a:r>
              <a:rPr lang="en-US" dirty="0" smtClean="0"/>
              <a:t>groups</a:t>
            </a:r>
          </a:p>
          <a:p>
            <a:pPr lvl="2"/>
            <a:r>
              <a:rPr lang="en-US" dirty="0"/>
              <a:t>a</a:t>
            </a:r>
            <a:r>
              <a:rPr lang="en-US" dirty="0" smtClean="0"/>
              <a:t>n </a:t>
            </a:r>
            <a:r>
              <a:rPr lang="en-US" dirty="0"/>
              <a:t>inspector general of a federal agency</a:t>
            </a:r>
          </a:p>
          <a:p>
            <a:pPr lvl="2"/>
            <a:r>
              <a:rPr lang="en-US" dirty="0"/>
              <a:t>a</a:t>
            </a:r>
            <a:r>
              <a:rPr lang="en-US" dirty="0" smtClean="0"/>
              <a:t> </a:t>
            </a:r>
            <a:r>
              <a:rPr lang="en-US" dirty="0"/>
              <a:t>member of one of the congressional intelligence committees</a:t>
            </a:r>
          </a:p>
          <a:p>
            <a:pPr lvl="1"/>
            <a:r>
              <a:rPr lang="en-US" dirty="0" smtClean="0"/>
              <a:t>Must </a:t>
            </a:r>
            <a:r>
              <a:rPr lang="en-US" dirty="0"/>
              <a:t>report “urgent concern”: serious or flagrant problem, abuse, or violation of law</a:t>
            </a:r>
          </a:p>
          <a:p>
            <a:pPr lvl="1"/>
            <a:r>
              <a:rPr lang="en-US" dirty="0"/>
              <a:t>G</a:t>
            </a:r>
            <a:r>
              <a:rPr lang="en-US" dirty="0" smtClean="0"/>
              <a:t>oing </a:t>
            </a:r>
            <a:r>
              <a:rPr lang="en-US" dirty="0"/>
              <a:t>public is a possible violation of the Espionage Act</a:t>
            </a:r>
          </a:p>
          <a:p>
            <a:r>
              <a:rPr lang="en-US" dirty="0" smtClean="0"/>
              <a:t>Not </a:t>
            </a:r>
            <a:r>
              <a:rPr lang="en-US" dirty="0"/>
              <a:t>clear-cut evidence of illegality</a:t>
            </a:r>
          </a:p>
          <a:p>
            <a:pPr lvl="1"/>
            <a:r>
              <a:rPr lang="en-US" dirty="0" smtClean="0"/>
              <a:t>NSA </a:t>
            </a:r>
            <a:r>
              <a:rPr lang="en-US" dirty="0"/>
              <a:t>programs created under the Foreign Intelligence Surveillance Act and Patriot Act permit such surveillance </a:t>
            </a:r>
          </a:p>
          <a:p>
            <a:pPr lvl="1"/>
            <a:r>
              <a:rPr lang="en-US" dirty="0"/>
              <a:t>W</a:t>
            </a:r>
            <a:r>
              <a:rPr lang="en-US" dirty="0" smtClean="0"/>
              <a:t>histle</a:t>
            </a:r>
            <a:r>
              <a:rPr lang="en-US" dirty="0"/>
              <a:t>-blower laws have a blind spot when actions reported are controversial, but not exactly </a:t>
            </a:r>
            <a:r>
              <a:rPr lang="en-US" dirty="0" smtClean="0"/>
              <a:t>unlawful</a:t>
            </a:r>
          </a:p>
          <a:p>
            <a:r>
              <a:rPr lang="en-US" dirty="0" smtClean="0"/>
              <a:t>YouTube clip: </a:t>
            </a:r>
            <a:r>
              <a:rPr lang="en-US" dirty="0" smtClean="0">
                <a:hlinkClick r:id="rId2"/>
              </a:rPr>
              <a:t>Video Clip</a:t>
            </a:r>
            <a:endParaRPr lang="en-US" dirty="0" smtClean="0"/>
          </a:p>
        </p:txBody>
      </p:sp>
    </p:spTree>
    <p:extLst>
      <p:ext uri="{BB962C8B-B14F-4D97-AF65-F5344CB8AC3E}">
        <p14:creationId xmlns:p14="http://schemas.microsoft.com/office/powerpoint/2010/main" val="158932521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Aftermath</a:t>
            </a:r>
            <a:endParaRPr lang="en-US" dirty="0"/>
          </a:p>
        </p:txBody>
      </p:sp>
      <p:sp>
        <p:nvSpPr>
          <p:cNvPr id="3" name="Content Placeholder 2"/>
          <p:cNvSpPr>
            <a:spLocks noGrp="1"/>
          </p:cNvSpPr>
          <p:nvPr>
            <p:ph sz="quarter" idx="1"/>
          </p:nvPr>
        </p:nvSpPr>
        <p:spPr/>
        <p:txBody>
          <a:bodyPr>
            <a:normAutofit/>
          </a:bodyPr>
          <a:lstStyle/>
          <a:p>
            <a:r>
              <a:rPr lang="en-US" dirty="0" smtClean="0"/>
              <a:t>Leaks </a:t>
            </a:r>
            <a:r>
              <a:rPr lang="en-US" dirty="0"/>
              <a:t>have created a major </a:t>
            </a:r>
            <a:r>
              <a:rPr lang="en-US" dirty="0" smtClean="0"/>
              <a:t>impact…</a:t>
            </a:r>
            <a:endParaRPr lang="en-US" dirty="0"/>
          </a:p>
          <a:p>
            <a:pPr lvl="1"/>
            <a:r>
              <a:rPr lang="en-US" dirty="0" smtClean="0"/>
              <a:t>Debates </a:t>
            </a:r>
            <a:r>
              <a:rPr lang="en-US" dirty="0"/>
              <a:t>over legality of NSA programs</a:t>
            </a:r>
          </a:p>
          <a:p>
            <a:pPr lvl="1"/>
            <a:r>
              <a:rPr lang="en-US" dirty="0" smtClean="0"/>
              <a:t>Programs </a:t>
            </a:r>
            <a:r>
              <a:rPr lang="en-US" dirty="0"/>
              <a:t>allegedly vital to national security; under new pressure to prove this</a:t>
            </a:r>
          </a:p>
          <a:p>
            <a:pPr lvl="1"/>
            <a:r>
              <a:rPr lang="en-US" dirty="0" smtClean="0"/>
              <a:t>While</a:t>
            </a:r>
            <a:r>
              <a:rPr lang="en-US" dirty="0"/>
              <a:t>, if caught, Snowden may go to jail or be prosecuted, he seems to believe that his actions are worth it, as long as the public does something to change how things are currently being run</a:t>
            </a:r>
          </a:p>
          <a:p>
            <a:endParaRPr lang="en-US" dirty="0"/>
          </a:p>
        </p:txBody>
      </p:sp>
    </p:spTree>
    <p:extLst>
      <p:ext uri="{BB962C8B-B14F-4D97-AF65-F5344CB8AC3E}">
        <p14:creationId xmlns:p14="http://schemas.microsoft.com/office/powerpoint/2010/main" val="161582643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Other Notable Cases</a:t>
            </a:r>
            <a:endParaRPr lang="en-US" dirty="0"/>
          </a:p>
        </p:txBody>
      </p:sp>
    </p:spTree>
    <p:extLst>
      <p:ext uri="{BB962C8B-B14F-4D97-AF65-F5344CB8AC3E}">
        <p14:creationId xmlns:p14="http://schemas.microsoft.com/office/powerpoint/2010/main" val="157831752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Daniel Ellsberg</a:t>
            </a:r>
            <a:endParaRPr lang="en-US" dirty="0"/>
          </a:p>
        </p:txBody>
      </p:sp>
      <p:sp>
        <p:nvSpPr>
          <p:cNvPr id="6" name="Content Placeholder 5"/>
          <p:cNvSpPr>
            <a:spLocks noGrp="1"/>
          </p:cNvSpPr>
          <p:nvPr>
            <p:ph sz="half" idx="2"/>
          </p:nvPr>
        </p:nvSpPr>
        <p:spPr>
          <a:xfrm>
            <a:off x="3581400" y="1600200"/>
            <a:ext cx="5105400" cy="4525963"/>
          </a:xfrm>
        </p:spPr>
        <p:txBody>
          <a:bodyPr>
            <a:normAutofit fontScale="92500" lnSpcReduction="10000"/>
          </a:bodyPr>
          <a:lstStyle/>
          <a:p>
            <a:r>
              <a:rPr lang="en-US" sz="1800" dirty="0" smtClean="0"/>
              <a:t>Worked for the US Department of Defense from 1964 to 1967</a:t>
            </a:r>
          </a:p>
          <a:p>
            <a:r>
              <a:rPr lang="en-US" sz="1800" dirty="0" smtClean="0"/>
              <a:t>Worked on the Pentagon Papers, but did not approve of the plans</a:t>
            </a:r>
          </a:p>
          <a:p>
            <a:r>
              <a:rPr lang="en-US" sz="1800" dirty="0" smtClean="0"/>
              <a:t>In 1969, he began to photocopy the entire document with the help of a former colleague</a:t>
            </a:r>
          </a:p>
          <a:p>
            <a:r>
              <a:rPr lang="en-US" sz="1800" dirty="0" smtClean="0"/>
              <a:t>Leaked the documents to different congressmen, none who were interested in going public with the material</a:t>
            </a:r>
          </a:p>
          <a:p>
            <a:r>
              <a:rPr lang="en-US" sz="1800" dirty="0" smtClean="0"/>
              <a:t>Released the papers to the </a:t>
            </a:r>
            <a:r>
              <a:rPr lang="en-US" sz="1800" i="1" dirty="0" smtClean="0"/>
              <a:t>New York Times</a:t>
            </a:r>
            <a:endParaRPr lang="en-US" sz="1800" dirty="0" smtClean="0"/>
          </a:p>
          <a:p>
            <a:pPr lvl="1"/>
            <a:r>
              <a:rPr lang="en-US" sz="1400" dirty="0" smtClean="0"/>
              <a:t>When the </a:t>
            </a:r>
            <a:r>
              <a:rPr lang="en-US" sz="1400" i="1" dirty="0" smtClean="0"/>
              <a:t>NY Times </a:t>
            </a:r>
            <a:r>
              <a:rPr lang="en-US" sz="1400" dirty="0" smtClean="0"/>
              <a:t>was hit with an injunction, Ellsberg released the documents to 15 other newspapers</a:t>
            </a:r>
            <a:endParaRPr lang="en-US" sz="1400" dirty="0"/>
          </a:p>
          <a:p>
            <a:r>
              <a:rPr lang="en-US" sz="1800" i="1" dirty="0" smtClean="0"/>
              <a:t>New York Times vs. the United States</a:t>
            </a:r>
          </a:p>
          <a:p>
            <a:pPr lvl="1"/>
            <a:r>
              <a:rPr lang="en-US" sz="1400" dirty="0" smtClean="0"/>
              <a:t>6-3 decision authorizing the newspapers to print the Pentagon Papers without risk of government censure</a:t>
            </a:r>
          </a:p>
          <a:p>
            <a:pPr marL="457200" lvl="1" indent="0">
              <a:buNone/>
            </a:pPr>
            <a:endParaRPr lang="en-US" sz="1400" dirty="0" smtClean="0"/>
          </a:p>
          <a:p>
            <a:pPr marL="457200" lvl="1" indent="0">
              <a:buNone/>
            </a:pPr>
            <a:endParaRPr lang="en-US" sz="1400" dirty="0" smtClean="0"/>
          </a:p>
          <a:p>
            <a:endParaRPr lang="en-US" sz="1800" dirty="0" smtClean="0"/>
          </a:p>
          <a:p>
            <a:endParaRPr lang="en-US" sz="1800" dirty="0" smtClean="0"/>
          </a:p>
          <a:p>
            <a:endParaRPr lang="en-US" sz="1400"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600200"/>
            <a:ext cx="3033975"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95022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as a Whistle Blower</a:t>
            </a:r>
            <a:endParaRPr lang="en-US" dirty="0"/>
          </a:p>
        </p:txBody>
      </p:sp>
      <p:sp>
        <p:nvSpPr>
          <p:cNvPr id="3" name="Content Placeholder 2"/>
          <p:cNvSpPr>
            <a:spLocks noGrp="1"/>
          </p:cNvSpPr>
          <p:nvPr>
            <p:ph idx="1"/>
          </p:nvPr>
        </p:nvSpPr>
        <p:spPr>
          <a:xfrm>
            <a:off x="612648" y="1600200"/>
            <a:ext cx="8153400" cy="4944408"/>
          </a:xfrm>
        </p:spPr>
        <p:txBody>
          <a:bodyPr>
            <a:normAutofit lnSpcReduction="10000"/>
          </a:bodyPr>
          <a:lstStyle/>
          <a:p>
            <a:r>
              <a:rPr lang="en-US" sz="1800" dirty="0" smtClean="0"/>
              <a:t>Ellsberg was charged with theft, conspiracy, and violations of the Espionage Act</a:t>
            </a:r>
          </a:p>
          <a:p>
            <a:pPr lvl="1"/>
            <a:r>
              <a:rPr lang="en-US" sz="1400" dirty="0" smtClean="0"/>
              <a:t>Charges were dropped when the Court discovered the Nixon Administration tried to blackmail him</a:t>
            </a:r>
          </a:p>
          <a:p>
            <a:r>
              <a:rPr lang="en-US" sz="1800" dirty="0" smtClean="0"/>
              <a:t>Today, he is an active scholar and antiwar, antinuclear weapons activist</a:t>
            </a:r>
          </a:p>
          <a:p>
            <a:pPr lvl="1"/>
            <a:r>
              <a:rPr lang="en-US" sz="1400" dirty="0" smtClean="0"/>
              <a:t>Written many books and articles on the subjects</a:t>
            </a:r>
          </a:p>
          <a:p>
            <a:pPr lvl="1"/>
            <a:r>
              <a:rPr lang="en-US" sz="1400" dirty="0" smtClean="0"/>
              <a:t>Constantly active in the media as governmental issues arise</a:t>
            </a:r>
          </a:p>
          <a:p>
            <a:r>
              <a:rPr lang="en-US" sz="1800" dirty="0" smtClean="0"/>
              <a:t>Has received many awards</a:t>
            </a:r>
          </a:p>
          <a:p>
            <a:pPr lvl="1"/>
            <a:r>
              <a:rPr lang="en-US" sz="1400" dirty="0" smtClean="0"/>
              <a:t>In 2006, he received the Right Livelihood Award aka the “Alternative Nobel Prize” for “putting peace and truth first, at considerable personal risk, and dedicating his life to inspiring others to follow his example”</a:t>
            </a:r>
            <a:endParaRPr lang="en-US" sz="1800" dirty="0" smtClean="0"/>
          </a:p>
          <a:p>
            <a:r>
              <a:rPr lang="en-US" sz="1800" dirty="0" smtClean="0"/>
              <a:t>Many have come to regard him as a hero of uncommon bravery, a man who risked his career and even his personal freedom to help expose the deception of his own government in carrying out the Vietnam War</a:t>
            </a:r>
          </a:p>
          <a:p>
            <a:r>
              <a:rPr lang="en-US" sz="1800" dirty="0" smtClean="0"/>
              <a:t>Ellsberg remains fiercely proud of his decision to leak the Pentagon </a:t>
            </a:r>
            <a:r>
              <a:rPr lang="en-US" sz="1800" dirty="0" smtClean="0"/>
              <a:t>Papers</a:t>
            </a:r>
            <a:endParaRPr lang="en-US" sz="1800" dirty="0"/>
          </a:p>
        </p:txBody>
      </p:sp>
    </p:spTree>
    <p:extLst>
      <p:ext uri="{BB962C8B-B14F-4D97-AF65-F5344CB8AC3E}">
        <p14:creationId xmlns:p14="http://schemas.microsoft.com/office/powerpoint/2010/main" val="61815519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 Mark Felt aka “Deep Throat”</a:t>
            </a:r>
            <a:endParaRPr lang="en-US" dirty="0"/>
          </a:p>
        </p:txBody>
      </p:sp>
      <p:sp>
        <p:nvSpPr>
          <p:cNvPr id="3" name="Content Placeholder 2"/>
          <p:cNvSpPr>
            <a:spLocks noGrp="1"/>
          </p:cNvSpPr>
          <p:nvPr>
            <p:ph idx="1"/>
          </p:nvPr>
        </p:nvSpPr>
        <p:spPr>
          <a:xfrm>
            <a:off x="4114800" y="1600200"/>
            <a:ext cx="4800600" cy="4525963"/>
          </a:xfrm>
        </p:spPr>
        <p:txBody>
          <a:bodyPr>
            <a:normAutofit/>
          </a:bodyPr>
          <a:lstStyle/>
          <a:p>
            <a:r>
              <a:rPr lang="en-US" sz="1800" dirty="0" smtClean="0"/>
              <a:t>Second in command at the Federal Bureau's </a:t>
            </a:r>
            <a:r>
              <a:rPr lang="en-US" sz="1800" dirty="0"/>
              <a:t>I</a:t>
            </a:r>
            <a:r>
              <a:rPr lang="en-US" sz="1800" dirty="0" smtClean="0"/>
              <a:t>nspection division</a:t>
            </a:r>
          </a:p>
          <a:p>
            <a:r>
              <a:rPr lang="en-US" sz="1800" dirty="0" smtClean="0"/>
              <a:t>Watergate occurred in 1972</a:t>
            </a:r>
          </a:p>
          <a:p>
            <a:r>
              <a:rPr lang="en-US" sz="1800" dirty="0" smtClean="0"/>
              <a:t>Two days after Watergate occurred, he leaked information under the name "Deep Throat" to the Washington Post confirming that President Nixon and Howard Hunt were indeed involved in the Watergate Scandal</a:t>
            </a:r>
          </a:p>
          <a:p>
            <a:r>
              <a:rPr lang="en-US" sz="1800" dirty="0" smtClean="0"/>
              <a:t>Denied being a whistleblower for 30 years</a:t>
            </a:r>
          </a:p>
          <a:p>
            <a:r>
              <a:rPr lang="en-US" sz="1800" dirty="0" smtClean="0"/>
              <a:t>Came public in 2005 in a Vanity Fair issue revealing his identity as “Deep Throat” at age 91</a:t>
            </a:r>
            <a:endParaRPr lang="en-US" sz="1800" dirty="0"/>
          </a:p>
        </p:txBody>
      </p:sp>
      <p:pic>
        <p:nvPicPr>
          <p:cNvPr id="2050" name="Picture 2" descr="http://upload.wikimedia.org/wikipedia/commons/thumb/8/81/MarkFelt.jpg/220px-MarkFe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1600200"/>
            <a:ext cx="3622621"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68983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Bradley Manning</a:t>
            </a:r>
            <a:endParaRPr lang="en-US" dirty="0"/>
          </a:p>
        </p:txBody>
      </p:sp>
      <p:sp>
        <p:nvSpPr>
          <p:cNvPr id="3" name="Content Placeholder 2"/>
          <p:cNvSpPr>
            <a:spLocks noGrp="1"/>
          </p:cNvSpPr>
          <p:nvPr>
            <p:ph idx="1"/>
          </p:nvPr>
        </p:nvSpPr>
        <p:spPr>
          <a:xfrm>
            <a:off x="3733800" y="1524000"/>
            <a:ext cx="4953000" cy="5150849"/>
          </a:xfrm>
        </p:spPr>
        <p:txBody>
          <a:bodyPr>
            <a:normAutofit fontScale="92500" lnSpcReduction="10000"/>
          </a:bodyPr>
          <a:lstStyle/>
          <a:p>
            <a:r>
              <a:rPr lang="en-US" sz="1600" dirty="0" smtClean="0"/>
              <a:t>American soldier from 2008 to 2010</a:t>
            </a:r>
          </a:p>
          <a:p>
            <a:r>
              <a:rPr lang="en-US" sz="1600" dirty="0" smtClean="0"/>
              <a:t>Responsible for the largest leak of cached classified information in the history of the United States</a:t>
            </a:r>
          </a:p>
          <a:p>
            <a:pPr lvl="1"/>
            <a:r>
              <a:rPr lang="en-US" sz="1400" dirty="0" smtClean="0"/>
              <a:t>Leaked over 700,000 files</a:t>
            </a:r>
          </a:p>
          <a:p>
            <a:r>
              <a:rPr lang="en-US" sz="1600" dirty="0" smtClean="0"/>
              <a:t>Began releasing classified material to </a:t>
            </a:r>
            <a:r>
              <a:rPr lang="en-US" sz="1600" dirty="0" err="1" smtClean="0"/>
              <a:t>Wikilinks</a:t>
            </a:r>
            <a:r>
              <a:rPr lang="en-US" sz="1600" dirty="0" smtClean="0"/>
              <a:t> in 2010, a website that an international, online, non-profit organization which publishes secret information, news leaks, and classified media from anonymous sources </a:t>
            </a:r>
          </a:p>
          <a:p>
            <a:r>
              <a:rPr lang="en-US" sz="1600" dirty="0" smtClean="0"/>
              <a:t>Arrested in 2011 and charged with 22 offenses, including the capital offense of "aiding the enemy" </a:t>
            </a:r>
          </a:p>
          <a:p>
            <a:pPr lvl="1"/>
            <a:r>
              <a:rPr lang="en-US" sz="1400" dirty="0" smtClean="0"/>
              <a:t>Manning has pleaded guilty to 10 out of the 21 charges </a:t>
            </a:r>
          </a:p>
          <a:p>
            <a:pPr lvl="1"/>
            <a:r>
              <a:rPr lang="en-US" sz="1400" dirty="0" smtClean="0"/>
              <a:t>Faces a maximum sentence of life in military jail plus 154 years, on top of up to 20 years in custody for the charges to which he has already pleaded guilty. </a:t>
            </a:r>
          </a:p>
          <a:p>
            <a:r>
              <a:rPr lang="en-US" sz="1600" dirty="0" smtClean="0"/>
              <a:t>Trial began June 3, 2013 and is currently awaiting a verdict</a:t>
            </a:r>
            <a:endParaRPr lang="en-US" sz="1600" dirty="0"/>
          </a:p>
        </p:txBody>
      </p:sp>
      <p:pic>
        <p:nvPicPr>
          <p:cNvPr id="3074" name="Picture 2" descr="http://newsecom.files.wordpress.com/2011/12/bradley-mann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524000"/>
            <a:ext cx="3048000" cy="4724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17050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Reaction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Some people are calling him " the most important whistleblower since Daniel Ellsberg leaked the Pentagon Papers in 1971" </a:t>
            </a:r>
          </a:p>
          <a:p>
            <a:r>
              <a:rPr lang="en-US" dirty="0" smtClean="0"/>
              <a:t>Many governments have blocked access to </a:t>
            </a:r>
            <a:r>
              <a:rPr lang="en-US" dirty="0" err="1" smtClean="0"/>
              <a:t>WikiLinks</a:t>
            </a:r>
            <a:r>
              <a:rPr lang="en-US" dirty="0" smtClean="0"/>
              <a:t> over the past few years </a:t>
            </a:r>
          </a:p>
          <a:p>
            <a:r>
              <a:rPr lang="en-US" dirty="0" smtClean="0"/>
              <a:t>Many organizations have ended relationships with </a:t>
            </a:r>
            <a:r>
              <a:rPr lang="en-US" dirty="0" err="1" smtClean="0"/>
              <a:t>WikiLinks</a:t>
            </a:r>
            <a:endParaRPr lang="en-US" dirty="0"/>
          </a:p>
          <a:p>
            <a:pPr lvl="1"/>
            <a:r>
              <a:rPr lang="en-US" dirty="0"/>
              <a:t>B</a:t>
            </a:r>
            <a:r>
              <a:rPr lang="en-US" dirty="0" smtClean="0"/>
              <a:t>anks terminated accounts with </a:t>
            </a:r>
            <a:r>
              <a:rPr lang="en-US" dirty="0" err="1" smtClean="0"/>
              <a:t>WikiLinks</a:t>
            </a:r>
            <a:r>
              <a:rPr lang="en-US" dirty="0" smtClean="0"/>
              <a:t> and people associated with </a:t>
            </a:r>
            <a:r>
              <a:rPr lang="en-US" dirty="0" err="1" smtClean="0"/>
              <a:t>WikiLinks</a:t>
            </a:r>
            <a:r>
              <a:rPr lang="en-US" dirty="0" smtClean="0"/>
              <a:t> or froze their assets</a:t>
            </a:r>
            <a:endParaRPr lang="en-US" dirty="0"/>
          </a:p>
          <a:p>
            <a:pPr lvl="1"/>
            <a:r>
              <a:rPr lang="en-US" dirty="0"/>
              <a:t>F</a:t>
            </a:r>
            <a:r>
              <a:rPr lang="en-US" dirty="0" smtClean="0"/>
              <a:t>acebook deleted its fan page</a:t>
            </a:r>
          </a:p>
          <a:p>
            <a:pPr lvl="1"/>
            <a:r>
              <a:rPr lang="en-US" dirty="0" err="1"/>
              <a:t>M</a:t>
            </a:r>
            <a:r>
              <a:rPr lang="en-US" dirty="0" err="1" smtClean="0"/>
              <a:t>astercard</a:t>
            </a:r>
            <a:r>
              <a:rPr lang="en-US" dirty="0" smtClean="0"/>
              <a:t> took action to prevent </a:t>
            </a:r>
            <a:r>
              <a:rPr lang="en-US" dirty="0" err="1" smtClean="0"/>
              <a:t>WikiLinks</a:t>
            </a:r>
            <a:r>
              <a:rPr lang="en-US" dirty="0" smtClean="0"/>
              <a:t> from accepting MasterCard-branded products</a:t>
            </a:r>
          </a:p>
          <a:p>
            <a:pPr lvl="1"/>
            <a:r>
              <a:rPr lang="en-US" dirty="0" smtClean="0"/>
              <a:t>Apple removed the </a:t>
            </a:r>
            <a:r>
              <a:rPr lang="en-US" dirty="0" err="1" smtClean="0"/>
              <a:t>WikiLinks</a:t>
            </a:r>
            <a:r>
              <a:rPr lang="en-US" dirty="0" smtClean="0"/>
              <a:t> app form the App store</a:t>
            </a:r>
          </a:p>
          <a:p>
            <a:r>
              <a:rPr lang="en-US" dirty="0" err="1" smtClean="0"/>
              <a:t>WikiLinks</a:t>
            </a:r>
            <a:r>
              <a:rPr lang="en-US" dirty="0" smtClean="0"/>
              <a:t> has also won many award over the years despite the criticism</a:t>
            </a:r>
          </a:p>
          <a:p>
            <a:r>
              <a:rPr lang="en-US" dirty="0" smtClean="0"/>
              <a:t>Many celebrities have spoken out for the release of Bradley Manning</a:t>
            </a:r>
            <a:endParaRPr lang="en-US" dirty="0"/>
          </a:p>
        </p:txBody>
      </p:sp>
    </p:spTree>
    <p:extLst>
      <p:ext uri="{BB962C8B-B14F-4D97-AF65-F5344CB8AC3E}">
        <p14:creationId xmlns:p14="http://schemas.microsoft.com/office/powerpoint/2010/main" val="391548903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sz="quarter" idx="1"/>
          </p:nvPr>
        </p:nvSpPr>
        <p:spPr>
          <a:xfrm>
            <a:off x="612648" y="1600199"/>
            <a:ext cx="8153400" cy="5257801"/>
          </a:xfrm>
        </p:spPr>
        <p:txBody>
          <a:bodyPr>
            <a:normAutofit fontScale="47500" lnSpcReduction="20000"/>
          </a:bodyPr>
          <a:lstStyle/>
          <a:p>
            <a:r>
              <a:rPr lang="en-US" dirty="0">
                <a:hlinkClick r:id="rId2"/>
              </a:rPr>
              <a:t>https://en.wikipedia.org/wiki/Whistleblower#</a:t>
            </a:r>
            <a:r>
              <a:rPr lang="en-US" dirty="0" smtClean="0">
                <a:hlinkClick r:id="rId2"/>
              </a:rPr>
              <a:t>Common_reactions</a:t>
            </a:r>
            <a:endParaRPr lang="en-US" dirty="0" smtClean="0"/>
          </a:p>
          <a:p>
            <a:r>
              <a:rPr lang="en-US" dirty="0" smtClean="0">
                <a:hlinkClick r:id="rId3"/>
              </a:rPr>
              <a:t>http://en.wikipedia.org/wiki/False_Claims_Act#2009_changes</a:t>
            </a:r>
            <a:endParaRPr lang="en-US" dirty="0" smtClean="0"/>
          </a:p>
          <a:p>
            <a:r>
              <a:rPr lang="en-US" dirty="0" smtClean="0">
                <a:hlinkClick r:id="rId4"/>
              </a:rPr>
              <a:t>http://www.ncsl.org/issues-research/labor/state-whistleblower-laws.aspx</a:t>
            </a:r>
            <a:endParaRPr lang="en-US" dirty="0" smtClean="0"/>
          </a:p>
          <a:p>
            <a:r>
              <a:rPr lang="en-US" dirty="0" smtClean="0">
                <a:hlinkClick r:id="rId5"/>
              </a:rPr>
              <a:t>http</a:t>
            </a:r>
            <a:r>
              <a:rPr lang="en-US" dirty="0">
                <a:hlinkClick r:id="rId5"/>
              </a:rPr>
              <a:t>://www.dol.gov/compliance/laws/comp-</a:t>
            </a:r>
            <a:r>
              <a:rPr lang="en-US" dirty="0" smtClean="0">
                <a:hlinkClick r:id="rId5"/>
              </a:rPr>
              <a:t>whistleblower.htm</a:t>
            </a:r>
            <a:endParaRPr lang="en-US" dirty="0" smtClean="0"/>
          </a:p>
          <a:p>
            <a:r>
              <a:rPr lang="en-US" dirty="0">
                <a:hlinkClick r:id="rId6"/>
              </a:rPr>
              <a:t>http://stimulus.georgia.gov/sites/stimulus.georgia.gov/files/related_files/site_page/WhistleblowerProtection.pdf</a:t>
            </a:r>
            <a:endParaRPr lang="en-US" dirty="0"/>
          </a:p>
          <a:p>
            <a:r>
              <a:rPr lang="en-US" dirty="0">
                <a:hlinkClick r:id="rId7"/>
              </a:rPr>
              <a:t>http://www.envoynews.com/elarbee/e_article001318313.cfm?x=b11,0,w</a:t>
            </a:r>
            <a:endParaRPr lang="en-US" dirty="0"/>
          </a:p>
          <a:p>
            <a:r>
              <a:rPr lang="en-US" dirty="0">
                <a:hlinkClick r:id="rId8"/>
              </a:rPr>
              <a:t>http://www.peer.org/assets/docs/wbp2/ga.pdf</a:t>
            </a:r>
            <a:endParaRPr lang="en-US" dirty="0"/>
          </a:p>
          <a:p>
            <a:r>
              <a:rPr lang="en-US" dirty="0">
                <a:hlinkClick r:id="rId9"/>
              </a:rPr>
              <a:t>http://www.expolink.co.uk/2012/01/ethics-and-whistleblowing</a:t>
            </a:r>
            <a:r>
              <a:rPr lang="en-US" dirty="0" smtClean="0">
                <a:hlinkClick r:id="rId9"/>
              </a:rPr>
              <a:t>/</a:t>
            </a:r>
            <a:endParaRPr lang="en-US" dirty="0"/>
          </a:p>
          <a:p>
            <a:r>
              <a:rPr lang="en-US" u="sng" dirty="0" smtClean="0">
                <a:hlinkClick r:id="rId10"/>
              </a:rPr>
              <a:t>http</a:t>
            </a:r>
            <a:r>
              <a:rPr lang="en-US" u="sng" dirty="0">
                <a:hlinkClick r:id="rId10"/>
              </a:rPr>
              <a:t>://www.csmonitor.com/USA/Justice/2013/0614/Edward-Snowden-Whistle-blowing-protections-most-likely-won-t-help</a:t>
            </a:r>
            <a:endParaRPr lang="en-US" dirty="0"/>
          </a:p>
          <a:p>
            <a:r>
              <a:rPr lang="en-US" u="sng" dirty="0" smtClean="0">
                <a:hlinkClick r:id="rId11"/>
              </a:rPr>
              <a:t>http</a:t>
            </a:r>
            <a:r>
              <a:rPr lang="en-US" u="sng" dirty="0">
                <a:hlinkClick r:id="rId11"/>
              </a:rPr>
              <a:t>://www.guardian.co.uk/world/video/2013/jun/09/nsa-whistleblower-edward-snowden-interview-video</a:t>
            </a:r>
            <a:endParaRPr lang="en-US" dirty="0"/>
          </a:p>
          <a:p>
            <a:r>
              <a:rPr lang="en-US" u="sng" dirty="0" smtClean="0">
                <a:hlinkClick r:id="rId12"/>
              </a:rPr>
              <a:t>http</a:t>
            </a:r>
            <a:r>
              <a:rPr lang="en-US" u="sng" dirty="0">
                <a:hlinkClick r:id="rId12"/>
              </a:rPr>
              <a:t>://www.guardian.co.uk/world/video/2013/jul/08/edward-snowden-video-interview</a:t>
            </a:r>
            <a:endParaRPr lang="en-US" dirty="0"/>
          </a:p>
          <a:p>
            <a:r>
              <a:rPr lang="en-US" u="sng" dirty="0" smtClean="0">
                <a:hlinkClick r:id="rId13"/>
              </a:rPr>
              <a:t>http</a:t>
            </a:r>
            <a:r>
              <a:rPr lang="en-US" u="sng" dirty="0">
                <a:hlinkClick r:id="rId13"/>
              </a:rPr>
              <a:t>://www.guardian.co.uk/world/the-nsa-files</a:t>
            </a:r>
            <a:endParaRPr lang="en-US" dirty="0"/>
          </a:p>
          <a:p>
            <a:r>
              <a:rPr lang="en-US" u="sng" dirty="0" smtClean="0">
                <a:hlinkClick r:id="rId14"/>
              </a:rPr>
              <a:t>http</a:t>
            </a:r>
            <a:r>
              <a:rPr lang="en-US" u="sng" dirty="0">
                <a:hlinkClick r:id="rId14"/>
              </a:rPr>
              <a:t>://www.guardian.co.uk/world/2013/jun/23/edward-snowden-nsa-files-timeline</a:t>
            </a:r>
            <a:endParaRPr lang="en-US" dirty="0"/>
          </a:p>
          <a:p>
            <a:r>
              <a:rPr lang="en-US" u="sng" dirty="0" smtClean="0">
                <a:hlinkClick r:id="rId15"/>
              </a:rPr>
              <a:t>http</a:t>
            </a:r>
            <a:r>
              <a:rPr lang="en-US" u="sng" dirty="0">
                <a:hlinkClick r:id="rId15"/>
              </a:rPr>
              <a:t>://www.csmonitor.com/USA/2013/0609/Edward-Snowden-NSA-leaker-reveals-himself-expects-retribution</a:t>
            </a:r>
            <a:endParaRPr lang="en-US" dirty="0"/>
          </a:p>
          <a:p>
            <a:r>
              <a:rPr lang="en-US" u="sng" dirty="0" smtClean="0">
                <a:hlinkClick r:id="rId16"/>
              </a:rPr>
              <a:t>http</a:t>
            </a:r>
            <a:r>
              <a:rPr lang="en-US" u="sng" dirty="0">
                <a:hlinkClick r:id="rId16"/>
              </a:rPr>
              <a:t>://www.csmonitor.com/USA/DC-Decoder/Decoder-Wire/2013/0610/Edward-Snowden-How-much-trouble-is-he-in-for-leaks-of-NSA-</a:t>
            </a:r>
            <a:r>
              <a:rPr lang="en-US" u="sng" dirty="0" smtClean="0">
                <a:hlinkClick r:id="rId16"/>
              </a:rPr>
              <a:t>snooping</a:t>
            </a:r>
            <a:endParaRPr lang="en-US" dirty="0" smtClean="0"/>
          </a:p>
        </p:txBody>
      </p:sp>
    </p:spTree>
    <p:extLst>
      <p:ext uri="{BB962C8B-B14F-4D97-AF65-F5344CB8AC3E}">
        <p14:creationId xmlns:p14="http://schemas.microsoft.com/office/powerpoint/2010/main" val="1251806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The </a:t>
            </a:r>
            <a:r>
              <a:rPr lang="en-US" dirty="0"/>
              <a:t>Basics of Whistleblowing</a:t>
            </a:r>
          </a:p>
        </p:txBody>
      </p:sp>
      <p:sp>
        <p:nvSpPr>
          <p:cNvPr id="2" name="Content Placeholder 1"/>
          <p:cNvSpPr>
            <a:spLocks noGrp="1"/>
          </p:cNvSpPr>
          <p:nvPr>
            <p:ph sz="quarter" idx="1"/>
          </p:nvPr>
        </p:nvSpPr>
        <p:spPr>
          <a:xfrm>
            <a:off x="4689022" y="1600199"/>
            <a:ext cx="4077026" cy="5058370"/>
          </a:xfrm>
        </p:spPr>
        <p:txBody>
          <a:bodyPr>
            <a:normAutofit fontScale="92500" lnSpcReduction="20000"/>
          </a:bodyPr>
          <a:lstStyle/>
          <a:p>
            <a:r>
              <a:rPr lang="en-US" dirty="0" smtClean="0"/>
              <a:t>Whistleblower- someone who brings issues in their organization to light, examples:</a:t>
            </a:r>
          </a:p>
          <a:p>
            <a:pPr lvl="1"/>
            <a:r>
              <a:rPr lang="en-US" dirty="0" smtClean="0"/>
              <a:t>Misconduct</a:t>
            </a:r>
          </a:p>
          <a:p>
            <a:pPr lvl="1"/>
            <a:r>
              <a:rPr lang="en-US" dirty="0"/>
              <a:t>A</a:t>
            </a:r>
            <a:r>
              <a:rPr lang="en-US" dirty="0" smtClean="0"/>
              <a:t>lleged dishonesty</a:t>
            </a:r>
          </a:p>
          <a:p>
            <a:pPr lvl="1"/>
            <a:r>
              <a:rPr lang="en-US" dirty="0"/>
              <a:t>I</a:t>
            </a:r>
            <a:r>
              <a:rPr lang="en-US" dirty="0" smtClean="0"/>
              <a:t>llegal activity</a:t>
            </a:r>
          </a:p>
          <a:p>
            <a:pPr lvl="2"/>
            <a:r>
              <a:rPr lang="en-US" dirty="0" smtClean="0"/>
              <a:t>Violation </a:t>
            </a:r>
            <a:r>
              <a:rPr lang="en-US" dirty="0"/>
              <a:t>of a law, rule, regulation </a:t>
            </a:r>
            <a:endParaRPr lang="en-US" dirty="0" smtClean="0"/>
          </a:p>
          <a:p>
            <a:pPr lvl="1"/>
            <a:r>
              <a:rPr lang="en-US" dirty="0"/>
              <a:t>D</a:t>
            </a:r>
            <a:r>
              <a:rPr lang="en-US" dirty="0" smtClean="0"/>
              <a:t>irect </a:t>
            </a:r>
            <a:r>
              <a:rPr lang="en-US" dirty="0"/>
              <a:t>threat to public </a:t>
            </a:r>
            <a:r>
              <a:rPr lang="en-US" dirty="0" smtClean="0"/>
              <a:t>interest</a:t>
            </a:r>
          </a:p>
          <a:p>
            <a:pPr lvl="2"/>
            <a:r>
              <a:rPr lang="en-US" dirty="0" smtClean="0"/>
              <a:t>Fraud</a:t>
            </a:r>
            <a:r>
              <a:rPr lang="en-US" dirty="0"/>
              <a:t>, </a:t>
            </a:r>
            <a:r>
              <a:rPr lang="en-US" dirty="0" smtClean="0"/>
              <a:t>health/safety </a:t>
            </a:r>
            <a:r>
              <a:rPr lang="en-US" dirty="0"/>
              <a:t>violations, </a:t>
            </a:r>
            <a:r>
              <a:rPr lang="en-US" dirty="0" smtClean="0"/>
              <a:t>corruption</a:t>
            </a:r>
          </a:p>
        </p:txBody>
      </p:sp>
      <p:pic>
        <p:nvPicPr>
          <p:cNvPr id="4" name="Picture 3"/>
          <p:cNvPicPr>
            <a:picLocks noChangeAspect="1"/>
          </p:cNvPicPr>
          <p:nvPr/>
        </p:nvPicPr>
        <p:blipFill>
          <a:blip r:embed="rId2"/>
          <a:stretch>
            <a:fillRect/>
          </a:stretch>
        </p:blipFill>
        <p:spPr>
          <a:xfrm>
            <a:off x="612648" y="1926066"/>
            <a:ext cx="3771976" cy="3771976"/>
          </a:xfrm>
          <a:prstGeom prst="rect">
            <a:avLst/>
          </a:prstGeom>
        </p:spPr>
      </p:pic>
    </p:spTree>
    <p:extLst>
      <p:ext uri="{BB962C8B-B14F-4D97-AF65-F5344CB8AC3E}">
        <p14:creationId xmlns:p14="http://schemas.microsoft.com/office/powerpoint/2010/main" val="498772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33122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Basics (cont.)</a:t>
            </a:r>
            <a:endParaRPr lang="en-US" dirty="0"/>
          </a:p>
        </p:txBody>
      </p:sp>
      <p:sp>
        <p:nvSpPr>
          <p:cNvPr id="3" name="Content Placeholder 2"/>
          <p:cNvSpPr>
            <a:spLocks noGrp="1"/>
          </p:cNvSpPr>
          <p:nvPr>
            <p:ph sz="quarter" idx="1"/>
          </p:nvPr>
        </p:nvSpPr>
        <p:spPr/>
        <p:txBody>
          <a:bodyPr>
            <a:normAutofit lnSpcReduction="10000"/>
          </a:bodyPr>
          <a:lstStyle/>
          <a:p>
            <a:r>
              <a:rPr lang="en-US" dirty="0"/>
              <a:t>Internal </a:t>
            </a:r>
            <a:r>
              <a:rPr lang="en-US" dirty="0" smtClean="0"/>
              <a:t>whistleblowing</a:t>
            </a:r>
            <a:endParaRPr lang="en-US" dirty="0"/>
          </a:p>
          <a:p>
            <a:pPr lvl="1"/>
            <a:r>
              <a:rPr lang="en-US" dirty="0" smtClean="0"/>
              <a:t>To </a:t>
            </a:r>
            <a:r>
              <a:rPr lang="en-US" dirty="0"/>
              <a:t>other people within the accused </a:t>
            </a:r>
            <a:r>
              <a:rPr lang="en-US" dirty="0" smtClean="0"/>
              <a:t>organization</a:t>
            </a:r>
          </a:p>
          <a:p>
            <a:pPr lvl="1"/>
            <a:r>
              <a:rPr lang="en-US" dirty="0" smtClean="0"/>
              <a:t>Most common</a:t>
            </a:r>
            <a:endParaRPr lang="en-US" dirty="0"/>
          </a:p>
          <a:p>
            <a:r>
              <a:rPr lang="en-US" dirty="0"/>
              <a:t>External whistleblowing</a:t>
            </a:r>
          </a:p>
          <a:p>
            <a:pPr lvl="1"/>
            <a:r>
              <a:rPr lang="en-US" dirty="0"/>
              <a:t>To regulators, law enforcement agencies, the media or to groups concerned with the </a:t>
            </a:r>
            <a:r>
              <a:rPr lang="en-US" dirty="0" smtClean="0"/>
              <a:t>issues</a:t>
            </a:r>
            <a:endParaRPr lang="en-US" dirty="0" smtClean="0"/>
          </a:p>
          <a:p>
            <a:pPr lvl="1"/>
            <a:r>
              <a:rPr lang="en-US" dirty="0" smtClean="0"/>
              <a:t>Ends </a:t>
            </a:r>
            <a:r>
              <a:rPr lang="en-US" dirty="0"/>
              <a:t>up involving lawyers, court cases and a lot more drama than internal (depending on the severity of the claims being made)</a:t>
            </a:r>
          </a:p>
          <a:p>
            <a:endParaRPr lang="en-US" dirty="0"/>
          </a:p>
        </p:txBody>
      </p:sp>
    </p:spTree>
    <p:extLst>
      <p:ext uri="{BB962C8B-B14F-4D97-AF65-F5344CB8AC3E}">
        <p14:creationId xmlns:p14="http://schemas.microsoft.com/office/powerpoint/2010/main" val="1756024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History of Whistleblowing</a:t>
            </a:r>
          </a:p>
        </p:txBody>
      </p:sp>
      <p:sp>
        <p:nvSpPr>
          <p:cNvPr id="3" name="Content Placeholder 2"/>
          <p:cNvSpPr>
            <a:spLocks noGrp="1"/>
          </p:cNvSpPr>
          <p:nvPr>
            <p:ph sz="quarter" idx="1"/>
          </p:nvPr>
        </p:nvSpPr>
        <p:spPr>
          <a:xfrm>
            <a:off x="612648" y="1600200"/>
            <a:ext cx="4076374" cy="4765326"/>
          </a:xfrm>
        </p:spPr>
        <p:txBody>
          <a:bodyPr>
            <a:normAutofit fontScale="77500" lnSpcReduction="20000"/>
          </a:bodyPr>
          <a:lstStyle/>
          <a:p>
            <a:r>
              <a:rPr lang="en-US" dirty="0" smtClean="0"/>
              <a:t>During the Civil War, in response to the fraudulant activies (from both the North and South), </a:t>
            </a:r>
            <a:r>
              <a:rPr lang="en-US" dirty="0"/>
              <a:t>Congress passed the </a:t>
            </a:r>
            <a:r>
              <a:rPr lang="en-US" dirty="0" smtClean="0"/>
              <a:t>United States </a:t>
            </a:r>
            <a:r>
              <a:rPr lang="en-US" dirty="0"/>
              <a:t>False Claims Act (a.k.a. the “Lincoln Law”</a:t>
            </a:r>
            <a:r>
              <a:rPr lang="en-US" dirty="0" smtClean="0"/>
              <a:t>) on </a:t>
            </a:r>
            <a:r>
              <a:rPr lang="en-US" dirty="0"/>
              <a:t>March 2, </a:t>
            </a:r>
            <a:r>
              <a:rPr lang="en-US" dirty="0" smtClean="0"/>
              <a:t>1863</a:t>
            </a:r>
          </a:p>
          <a:p>
            <a:r>
              <a:rPr lang="en-US" dirty="0" smtClean="0"/>
              <a:t>Passed under President Lincoln (hence the nickname- “Lincoln Law”</a:t>
            </a:r>
          </a:p>
          <a:p>
            <a:r>
              <a:rPr lang="en-US" dirty="0" smtClean="0"/>
              <a:t>Allows ordinary citizens </a:t>
            </a:r>
            <a:r>
              <a:rPr lang="en-US" dirty="0"/>
              <a:t>to sue </a:t>
            </a:r>
            <a:r>
              <a:rPr lang="en-US" dirty="0" smtClean="0"/>
              <a:t>companies on </a:t>
            </a:r>
            <a:r>
              <a:rPr lang="en-US" dirty="0"/>
              <a:t>behalf of the </a:t>
            </a:r>
            <a:r>
              <a:rPr lang="en-US" dirty="0" smtClean="0"/>
              <a:t>government and </a:t>
            </a:r>
            <a:r>
              <a:rPr lang="en-US" dirty="0"/>
              <a:t>be paid a percentage of the </a:t>
            </a:r>
            <a:r>
              <a:rPr lang="en-US" dirty="0" smtClean="0"/>
              <a:t>recovery</a:t>
            </a:r>
            <a:endParaRPr lang="en-US" dirty="0"/>
          </a:p>
        </p:txBody>
      </p:sp>
      <p:pic>
        <p:nvPicPr>
          <p:cNvPr id="4" name="Picture 3"/>
          <p:cNvPicPr>
            <a:picLocks noChangeAspect="1"/>
          </p:cNvPicPr>
          <p:nvPr/>
        </p:nvPicPr>
        <p:blipFill>
          <a:blip r:embed="rId2"/>
          <a:stretch>
            <a:fillRect/>
          </a:stretch>
        </p:blipFill>
        <p:spPr>
          <a:xfrm>
            <a:off x="5063633" y="1687784"/>
            <a:ext cx="3565469" cy="4408216"/>
          </a:xfrm>
          <a:prstGeom prst="rect">
            <a:avLst/>
          </a:prstGeom>
        </p:spPr>
      </p:pic>
    </p:spTree>
    <p:extLst>
      <p:ext uri="{BB962C8B-B14F-4D97-AF65-F5344CB8AC3E}">
        <p14:creationId xmlns:p14="http://schemas.microsoft.com/office/powerpoint/2010/main" val="4216367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History (cont.)</a:t>
            </a:r>
            <a:endParaRPr lang="en-US" dirty="0"/>
          </a:p>
        </p:txBody>
      </p:sp>
      <p:sp>
        <p:nvSpPr>
          <p:cNvPr id="3" name="Content Placeholder 2"/>
          <p:cNvSpPr>
            <a:spLocks noGrp="1"/>
          </p:cNvSpPr>
          <p:nvPr>
            <p:ph sz="quarter" idx="1"/>
          </p:nvPr>
        </p:nvSpPr>
        <p:spPr>
          <a:xfrm>
            <a:off x="612648" y="1600199"/>
            <a:ext cx="8153400" cy="5139769"/>
          </a:xfrm>
        </p:spPr>
        <p:txBody>
          <a:bodyPr>
            <a:normAutofit fontScale="92500" lnSpcReduction="20000"/>
          </a:bodyPr>
          <a:lstStyle/>
          <a:p>
            <a:r>
              <a:rPr lang="en-US" dirty="0"/>
              <a:t>1863 United States False Claims </a:t>
            </a:r>
            <a:r>
              <a:rPr lang="en-US" dirty="0" smtClean="0"/>
              <a:t>Act</a:t>
            </a:r>
          </a:p>
          <a:p>
            <a:pPr lvl="1"/>
            <a:r>
              <a:rPr lang="en-US" dirty="0" smtClean="0"/>
              <a:t>One </a:t>
            </a:r>
            <a:r>
              <a:rPr lang="en-US" dirty="0"/>
              <a:t>of the first laws that protected whistleblowers</a:t>
            </a:r>
          </a:p>
          <a:p>
            <a:pPr lvl="1"/>
            <a:r>
              <a:rPr lang="en-US" dirty="0"/>
              <a:t>Tried to combat fraud by suppliers of the United States government during the Civil War</a:t>
            </a:r>
          </a:p>
          <a:p>
            <a:pPr lvl="1"/>
            <a:r>
              <a:rPr lang="en-US" dirty="0" smtClean="0"/>
              <a:t>Encouraged </a:t>
            </a:r>
            <a:r>
              <a:rPr lang="en-US" dirty="0"/>
              <a:t>whistleblowers by:</a:t>
            </a:r>
          </a:p>
          <a:p>
            <a:pPr lvl="2"/>
            <a:r>
              <a:rPr lang="en-US" sz="2500" dirty="0"/>
              <a:t>Promising them a percentage of the money recovered or damages won by the government</a:t>
            </a:r>
          </a:p>
          <a:p>
            <a:pPr lvl="2"/>
            <a:r>
              <a:rPr lang="en-US" sz="2500" dirty="0"/>
              <a:t>Protecting them from wrongful dismissal</a:t>
            </a:r>
          </a:p>
          <a:p>
            <a:pPr lvl="0"/>
            <a:r>
              <a:rPr lang="en-US" sz="3200" dirty="0"/>
              <a:t>Evolution of this </a:t>
            </a:r>
            <a:r>
              <a:rPr lang="en-US" sz="3200" dirty="0" smtClean="0"/>
              <a:t>law- changes were made in 1986</a:t>
            </a:r>
            <a:r>
              <a:rPr lang="en-US" sz="3200" dirty="0"/>
              <a:t>, </a:t>
            </a:r>
            <a:r>
              <a:rPr lang="en-US" sz="3200" dirty="0" smtClean="0"/>
              <a:t>2009, </a:t>
            </a:r>
            <a:r>
              <a:rPr lang="en-US" sz="3200" dirty="0" smtClean="0"/>
              <a:t>2010; examples:</a:t>
            </a:r>
          </a:p>
          <a:p>
            <a:pPr lvl="1"/>
            <a:r>
              <a:rPr lang="en-US" dirty="0" smtClean="0"/>
              <a:t>Increased fines for false claims</a:t>
            </a:r>
          </a:p>
          <a:p>
            <a:pPr lvl="1"/>
            <a:r>
              <a:rPr lang="en-US" dirty="0" smtClean="0"/>
              <a:t>Redefined what a “claim” was</a:t>
            </a:r>
          </a:p>
          <a:p>
            <a:pPr lvl="1"/>
            <a:r>
              <a:rPr lang="en-US" dirty="0" smtClean="0"/>
              <a:t>Increased the Attorney General’s power to intervene in these cases</a:t>
            </a:r>
          </a:p>
          <a:p>
            <a:pPr lvl="0"/>
            <a:endParaRPr lang="en-US" sz="3200" dirty="0"/>
          </a:p>
          <a:p>
            <a:pPr lvl="1"/>
            <a:endParaRPr lang="en-US" dirty="0"/>
          </a:p>
        </p:txBody>
      </p:sp>
    </p:spTree>
    <p:extLst>
      <p:ext uri="{BB962C8B-B14F-4D97-AF65-F5344CB8AC3E}">
        <p14:creationId xmlns:p14="http://schemas.microsoft.com/office/powerpoint/2010/main" val="3879926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Laws Vary</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Different states have different risks for whistleblowers based on their state law</a:t>
            </a:r>
          </a:p>
          <a:p>
            <a:r>
              <a:rPr lang="en-US" dirty="0" smtClean="0"/>
              <a:t>17 states have very limited or no whistleblowing protection laws</a:t>
            </a:r>
            <a:endParaRPr lang="en-US" dirty="0"/>
          </a:p>
          <a:p>
            <a:r>
              <a:rPr lang="en-US" dirty="0" smtClean="0"/>
              <a:t>Only 4 states protect all employees (government and private)</a:t>
            </a:r>
          </a:p>
          <a:p>
            <a:pPr lvl="1"/>
            <a:r>
              <a:rPr lang="en-US" dirty="0" smtClean="0"/>
              <a:t>California</a:t>
            </a:r>
          </a:p>
          <a:p>
            <a:pPr lvl="1"/>
            <a:r>
              <a:rPr lang="en-US" dirty="0" smtClean="0"/>
              <a:t>Louisiana</a:t>
            </a:r>
          </a:p>
          <a:p>
            <a:pPr lvl="1"/>
            <a:r>
              <a:rPr lang="en-US" dirty="0" smtClean="0"/>
              <a:t>Massachusetts</a:t>
            </a:r>
          </a:p>
          <a:p>
            <a:pPr lvl="1"/>
            <a:r>
              <a:rPr lang="en-US" dirty="0" smtClean="0"/>
              <a:t>Michigan</a:t>
            </a:r>
          </a:p>
        </p:txBody>
      </p:sp>
    </p:spTree>
    <p:extLst>
      <p:ext uri="{BB962C8B-B14F-4D97-AF65-F5344CB8AC3E}">
        <p14:creationId xmlns:p14="http://schemas.microsoft.com/office/powerpoint/2010/main" val="996121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States With Very Limited/No Whistleblowing Protection Laws</a:t>
            </a:r>
            <a:endParaRPr lang="en-US" dirty="0"/>
          </a:p>
        </p:txBody>
      </p:sp>
      <p:sp>
        <p:nvSpPr>
          <p:cNvPr id="6" name="Content Placeholder 5"/>
          <p:cNvSpPr>
            <a:spLocks noGrp="1"/>
          </p:cNvSpPr>
          <p:nvPr>
            <p:ph sz="quarter" idx="1"/>
          </p:nvPr>
        </p:nvSpPr>
        <p:spPr/>
        <p:txBody>
          <a:bodyPr>
            <a:normAutofit lnSpcReduction="10000"/>
          </a:bodyPr>
          <a:lstStyle/>
          <a:p>
            <a:r>
              <a:rPr lang="en-US" dirty="0"/>
              <a:t>Arizona</a:t>
            </a:r>
          </a:p>
          <a:p>
            <a:r>
              <a:rPr lang="en-US" dirty="0"/>
              <a:t>Arkansas</a:t>
            </a:r>
          </a:p>
          <a:p>
            <a:r>
              <a:rPr lang="en-US" dirty="0"/>
              <a:t>Washington D.C.</a:t>
            </a:r>
          </a:p>
          <a:p>
            <a:r>
              <a:rPr lang="en-US" dirty="0"/>
              <a:t>Georgia</a:t>
            </a:r>
          </a:p>
          <a:p>
            <a:r>
              <a:rPr lang="en-US" dirty="0"/>
              <a:t>Idaho</a:t>
            </a:r>
          </a:p>
          <a:p>
            <a:r>
              <a:rPr lang="en-US" dirty="0"/>
              <a:t>Maryland</a:t>
            </a:r>
          </a:p>
          <a:p>
            <a:r>
              <a:rPr lang="en-US" dirty="0"/>
              <a:t>Mississippi</a:t>
            </a:r>
          </a:p>
          <a:p>
            <a:r>
              <a:rPr lang="en-US" dirty="0" smtClean="0"/>
              <a:t>Montana</a:t>
            </a:r>
          </a:p>
          <a:p>
            <a:r>
              <a:rPr lang="en-US" dirty="0"/>
              <a:t>Nevada</a:t>
            </a:r>
          </a:p>
          <a:p>
            <a:endParaRPr lang="en-US" dirty="0"/>
          </a:p>
        </p:txBody>
      </p:sp>
      <p:sp>
        <p:nvSpPr>
          <p:cNvPr id="7" name="Content Placeholder 6"/>
          <p:cNvSpPr>
            <a:spLocks noGrp="1"/>
          </p:cNvSpPr>
          <p:nvPr>
            <p:ph sz="quarter" idx="2"/>
          </p:nvPr>
        </p:nvSpPr>
        <p:spPr/>
        <p:txBody>
          <a:bodyPr>
            <a:normAutofit lnSpcReduction="10000"/>
          </a:bodyPr>
          <a:lstStyle/>
          <a:p>
            <a:r>
              <a:rPr lang="en-US" dirty="0" smtClean="0"/>
              <a:t>New </a:t>
            </a:r>
            <a:r>
              <a:rPr lang="en-US" dirty="0"/>
              <a:t>Mexico</a:t>
            </a:r>
          </a:p>
          <a:p>
            <a:r>
              <a:rPr lang="en-US" dirty="0"/>
              <a:t>North Carolina</a:t>
            </a:r>
          </a:p>
          <a:p>
            <a:r>
              <a:rPr lang="en-US" dirty="0"/>
              <a:t>South Dakota</a:t>
            </a:r>
          </a:p>
          <a:p>
            <a:r>
              <a:rPr lang="en-US" dirty="0"/>
              <a:t>Texas</a:t>
            </a:r>
          </a:p>
          <a:p>
            <a:r>
              <a:rPr lang="en-US" dirty="0"/>
              <a:t>Vermont</a:t>
            </a:r>
          </a:p>
          <a:p>
            <a:r>
              <a:rPr lang="en-US" dirty="0"/>
              <a:t>Virginia</a:t>
            </a:r>
          </a:p>
          <a:p>
            <a:r>
              <a:rPr lang="en-US" dirty="0"/>
              <a:t>Wisconsin</a:t>
            </a:r>
          </a:p>
          <a:p>
            <a:r>
              <a:rPr lang="en-US" dirty="0"/>
              <a:t>Wyoming</a:t>
            </a:r>
          </a:p>
        </p:txBody>
      </p:sp>
    </p:spTree>
    <p:extLst>
      <p:ext uri="{BB962C8B-B14F-4D97-AF65-F5344CB8AC3E}">
        <p14:creationId xmlns:p14="http://schemas.microsoft.com/office/powerpoint/2010/main" val="1755662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Georgia’s Whistleblowing Act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AKA The “Act”</a:t>
            </a:r>
          </a:p>
          <a:p>
            <a:r>
              <a:rPr lang="en-US" dirty="0"/>
              <a:t>e</a:t>
            </a:r>
            <a:r>
              <a:rPr lang="en-US" dirty="0" smtClean="0"/>
              <a:t>nacted in 1993 </a:t>
            </a:r>
          </a:p>
          <a:p>
            <a:r>
              <a:rPr lang="en-US" dirty="0" smtClean="0"/>
              <a:t>For purpose of eliminating fraud, waste, and abuse in state programs</a:t>
            </a:r>
          </a:p>
          <a:p>
            <a:r>
              <a:rPr lang="en-US" dirty="0" smtClean="0"/>
              <a:t>Designed to protect those persons making complaints or disclosures from reprisals </a:t>
            </a:r>
          </a:p>
          <a:p>
            <a:r>
              <a:rPr lang="en-US" dirty="0" smtClean="0"/>
              <a:t>It protects public employees who disclose an alleged violation of or non-compliance with any federal, state, or local law, rule or regulation to the possible existence of any activity constituting fraud, waste, and abuse in or relating to any state programs or operations </a:t>
            </a:r>
          </a:p>
          <a:p>
            <a:r>
              <a:rPr lang="en-US" dirty="0" smtClean="0"/>
              <a:t>Any public employee who reports a potential violation shall be free from discipline or reprisal from his employer, unless such disclosure was made with false and reckless disregard</a:t>
            </a:r>
            <a:endParaRPr lang="en-US" dirty="0"/>
          </a:p>
        </p:txBody>
      </p:sp>
    </p:spTree>
    <p:extLst>
      <p:ext uri="{BB962C8B-B14F-4D97-AF65-F5344CB8AC3E}">
        <p14:creationId xmlns:p14="http://schemas.microsoft.com/office/powerpoint/2010/main" val="394181601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288</TotalTime>
  <Words>2213</Words>
  <Application>Microsoft Macintosh PowerPoint</Application>
  <PresentationFormat>On-screen Show (4:3)</PresentationFormat>
  <Paragraphs>207</Paragraphs>
  <Slides>30</Slides>
  <Notes>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Median</vt:lpstr>
      <vt:lpstr>Whistleblowing</vt:lpstr>
      <vt:lpstr>What is Whistleblowing?</vt:lpstr>
      <vt:lpstr>The Basics of Whistleblowing</vt:lpstr>
      <vt:lpstr>The Basics (cont.)</vt:lpstr>
      <vt:lpstr>The History of Whistleblowing</vt:lpstr>
      <vt:lpstr>The History (cont.)</vt:lpstr>
      <vt:lpstr>State Laws Vary</vt:lpstr>
      <vt:lpstr>States With Very Limited/No Whistleblowing Protection Laws</vt:lpstr>
      <vt:lpstr>Georgia’s Whistleblowing Act</vt:lpstr>
      <vt:lpstr>Laws &amp; Ethics of Whistleblowing</vt:lpstr>
      <vt:lpstr>What is a Public Employee?</vt:lpstr>
      <vt:lpstr>What is Retaliation?</vt:lpstr>
      <vt:lpstr>Confidentiality</vt:lpstr>
      <vt:lpstr>Examples</vt:lpstr>
      <vt:lpstr>Where does Georgia rank?</vt:lpstr>
      <vt:lpstr>Ethics of Whistleblowing</vt:lpstr>
      <vt:lpstr>Advantages</vt:lpstr>
      <vt:lpstr>Disadvantages</vt:lpstr>
      <vt:lpstr>Snowden Case</vt:lpstr>
      <vt:lpstr>Edward Snowden</vt:lpstr>
      <vt:lpstr>Legal implications</vt:lpstr>
      <vt:lpstr>Aftermath</vt:lpstr>
      <vt:lpstr>Other Notable Cases</vt:lpstr>
      <vt:lpstr>Daniel Ellsberg</vt:lpstr>
      <vt:lpstr>Life as a Whistle Blower</vt:lpstr>
      <vt:lpstr>W. Mark Felt aka “Deep Throat”</vt:lpstr>
      <vt:lpstr>Bradley Manning</vt:lpstr>
      <vt:lpstr>Public Reaction</vt:lpstr>
      <vt:lpstr>Sources</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dc:creator>
  <cp:lastModifiedBy>Kathleen</cp:lastModifiedBy>
  <cp:revision>121</cp:revision>
  <dcterms:created xsi:type="dcterms:W3CDTF">2013-07-28T18:44:24Z</dcterms:created>
  <dcterms:modified xsi:type="dcterms:W3CDTF">2013-07-29T11:56:44Z</dcterms:modified>
</cp:coreProperties>
</file>