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4"/><Relationship Target="../media/image00.jpg" Type="http://schemas.openxmlformats.org/officeDocument/2006/relationships/image" Id="rId3"/><Relationship Target="../media/image04.pn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4"/><Relationship Target="../media/image00.jpg" Type="http://schemas.openxmlformats.org/officeDocument/2006/relationships/image" Id="rId3"/><Relationship Target="../media/image04.png" Type="http://schemas.openxmlformats.org/officeDocument/2006/relationships/image" Id="rId6"/><Relationship Target="../media/image01.jpg" Type="http://schemas.openxmlformats.org/officeDocument/2006/relationships/image" Id="rId5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4"/><Relationship Target="../media/image00.jpg" Type="http://schemas.openxmlformats.org/officeDocument/2006/relationships/image" Id="rId3"/><Relationship Target="../media/image08.jpg" Type="http://schemas.openxmlformats.org/officeDocument/2006/relationships/image" Id="rId5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4"/><Relationship Target="../media/image00.jpg" Type="http://schemas.openxmlformats.org/officeDocument/2006/relationships/image" Id="rId3"/><Relationship Target="../media/image12.jpg" Type="http://schemas.openxmlformats.org/officeDocument/2006/relationships/image" Id="rId6"/><Relationship Target="../media/image11.jpg" Type="http://schemas.openxmlformats.org/officeDocument/2006/relationships/image" Id="rId5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00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/>
          <p:nvPr/>
        </p:nvSpPr>
        <p:spPr>
          <a:xfrm>
            <a:off y="1917700" x="463550"/>
            <a:ext cy="3022600" cx="821689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y="1962150" x="457200"/>
            <a:ext cy="4605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Super Sandwich Bale at Store Locations</a:t>
            </a:r>
          </a:p>
          <a:p>
            <a:pPr rtl="0" lvl="0">
              <a:lnSpc>
                <a:spcPct val="102272"/>
              </a:lnSpc>
              <a:spcBef>
                <a:spcPts val="0"/>
              </a:spcBef>
              <a:buNone/>
            </a:pPr>
            <a:r>
              <a:rPr lang="en"/>
              <a:t>	32 different items </a:t>
            </a:r>
          </a:p>
          <a:p>
            <a:pPr rtl="0" lvl="0">
              <a:lnSpc>
                <a:spcPct val="102272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Walmart alone redirected from landfills </a:t>
            </a:r>
          </a:p>
          <a:p>
            <a:pPr rtl="0" lvl="0" indent="457200">
              <a:lnSpc>
                <a:spcPct val="102272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  1.3 million pounds of aluminum </a:t>
            </a:r>
          </a:p>
          <a:p>
            <a:pPr rtl="0" lvl="0">
              <a:lnSpc>
                <a:spcPct val="102272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     11.6 million pounds of  mixed paper </a:t>
            </a:r>
          </a:p>
          <a:p>
            <a:pPr rtl="0" lvl="0">
              <a:lnSpc>
                <a:spcPct val="102272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     18.9 million pounds of plastic hangers</a:t>
            </a:r>
          </a:p>
          <a:p>
            <a:pPr rtl="0" lvl="0">
              <a:lnSpc>
                <a:spcPct val="102272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   120 million pounds of plastic</a:t>
            </a:r>
          </a:p>
          <a:p>
            <a:pPr rtl="0" lvl="0">
              <a:lnSpc>
                <a:spcPct val="102272"/>
              </a:lnSpc>
              <a:spcBef>
                <a:spcPts val="0"/>
              </a:spcBef>
              <a:buNone/>
            </a:pPr>
            <a:r>
              <a:rPr lang="en"/>
              <a:t>       4.6 billion pounds of cardboard 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79" name="Shape 79"/>
          <p:cNvSpPr/>
          <p:nvPr/>
        </p:nvSpPr>
        <p:spPr>
          <a:xfrm>
            <a:off y="0" x="990600"/>
            <a:ext cy="1962150" cx="7162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y="1962150" x="457200"/>
            <a:ext cy="4605900" cx="5165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Styrofoam Recycling Process </a:t>
            </a:r>
          </a:p>
          <a:p>
            <a:pPr rtl="0" lvl="0">
              <a:buNone/>
            </a:pPr>
            <a:r>
              <a:rPr lang="en"/>
              <a:t>	</a:t>
            </a:r>
            <a:r>
              <a:rPr sz="2400" lang="en"/>
              <a:t>Delivered to Easter Seals Workforce Development Center where the air is squeezed out and created into dense brincks of styrene</a:t>
            </a:r>
          </a:p>
          <a:p>
            <a:pPr rtl="0" lvl="0">
              <a:buNone/>
            </a:pPr>
            <a:r>
              <a:rPr sz="2400" lang="en"/>
              <a:t>	Delivered to a picture frame company which uses recycled plastics</a:t>
            </a:r>
          </a:p>
          <a:p>
            <a:pPr rtl="0" lvl="0">
              <a:buNone/>
            </a:pPr>
            <a:r>
              <a:rPr sz="2400" lang="en"/>
              <a:t>	Picture Frame is sold in stores </a:t>
            </a:r>
          </a:p>
        </p:txBody>
      </p:sp>
      <p:sp>
        <p:nvSpPr>
          <p:cNvPr id="85" name="Shape 85"/>
          <p:cNvSpPr/>
          <p:nvPr/>
        </p:nvSpPr>
        <p:spPr>
          <a:xfrm>
            <a:off y="1570050" x="6063975"/>
            <a:ext cy="2857500" cx="28575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86" name="Shape 86"/>
          <p:cNvSpPr/>
          <p:nvPr/>
        </p:nvSpPr>
        <p:spPr>
          <a:xfrm>
            <a:off y="0" x="990600"/>
            <a:ext cy="1962150" cx="71628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y="1962150" x="457200"/>
            <a:ext cy="4605900" cx="5632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464646"/>
                </a:solidFill>
              </a:rPr>
              <a:t>Packaging Reductions </a:t>
            </a:r>
          </a:p>
          <a:p>
            <a:pPr rtl="0" lvl="0">
              <a:buNone/>
            </a:pPr>
            <a:r>
              <a:rPr sz="2400" lang="en">
                <a:solidFill>
                  <a:srgbClr val="464646"/>
                </a:solidFill>
              </a:rPr>
              <a:t>In 2011, Walmart eliminated more than 1 billion feet of wire ties from our toy packaging – enough to wrap around the earth nearly 8 times.</a:t>
            </a:r>
          </a:p>
          <a:p>
            <a:pPr rtl="0" lvl="0">
              <a:buNone/>
            </a:pPr>
            <a:r>
              <a:rPr sz="2400" lang="en">
                <a:solidFill>
                  <a:srgbClr val="464646"/>
                </a:solidFill>
              </a:rPr>
              <a:t>Redesigned shoe  box uses a single source of paper, fits multiple pairs of shoes and serves as a protective barrier during shipping -- while using 43% less paper and reducing costs by 28%.</a:t>
            </a:r>
          </a:p>
          <a:p>
            <a:r>
              <a:t/>
            </a:r>
          </a:p>
        </p:txBody>
      </p:sp>
      <p:sp>
        <p:nvSpPr>
          <p:cNvPr id="92" name="Shape 92"/>
          <p:cNvSpPr/>
          <p:nvPr/>
        </p:nvSpPr>
        <p:spPr>
          <a:xfrm>
            <a:off y="3686025" x="5980175"/>
            <a:ext cy="3171974" cx="31638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3" name="Shape 93"/>
          <p:cNvSpPr/>
          <p:nvPr/>
        </p:nvSpPr>
        <p:spPr>
          <a:xfrm>
            <a:off y="2035025" x="6601875"/>
            <a:ext cy="1609850" cx="254212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94" name="Shape 94"/>
          <p:cNvSpPr/>
          <p:nvPr/>
        </p:nvSpPr>
        <p:spPr>
          <a:xfrm>
            <a:off y="0" x="1066800"/>
            <a:ext cy="1962150" cx="71628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y="1962150" x="457200"/>
            <a:ext cy="4605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Donating food to Feed America </a:t>
            </a:r>
          </a:p>
          <a:p>
            <a:pPr rtl="0" lvl="0">
              <a:buNone/>
            </a:pPr>
            <a:r>
              <a:rPr lang="en"/>
              <a:t>Donated Refrigerated trucks </a:t>
            </a:r>
          </a:p>
          <a:p>
            <a:pPr rtl="0" lvl="0">
              <a:buNone/>
            </a:pPr>
            <a:r>
              <a:rPr lang="en"/>
              <a:t>Doubled the number of meals delivered to 200 million </a:t>
            </a:r>
          </a:p>
          <a:p>
            <a:pPr rtl="0" lvl="0">
              <a:buNone/>
            </a:pPr>
            <a:r>
              <a:rPr lang="en"/>
              <a:t>Accelerated development of commercial composting facilities </a:t>
            </a:r>
          </a:p>
          <a:p>
            <a:pPr>
              <a:buNone/>
            </a:pPr>
            <a:r>
              <a:rPr lang="en"/>
              <a:t>Donates Composted organic waste to wild animal parks </a:t>
            </a:r>
          </a:p>
        </p:txBody>
      </p:sp>
      <p:sp>
        <p:nvSpPr>
          <p:cNvPr id="100" name="Shape 100"/>
          <p:cNvSpPr/>
          <p:nvPr/>
        </p:nvSpPr>
        <p:spPr>
          <a:xfrm>
            <a:off y="0" x="1066800"/>
            <a:ext cy="1962150" cx="7162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Electronics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Samsung Direct program </a:t>
            </a:r>
          </a:p>
          <a:p>
            <a:pPr rtl="0" lvl="0">
              <a:buNone/>
            </a:pPr>
            <a:r>
              <a:rPr lang="en"/>
              <a:t>	nominal fee other brands </a:t>
            </a:r>
          </a:p>
          <a:p>
            <a:pPr rtl="0" lvl="0">
              <a:buNone/>
            </a:pPr>
            <a:r>
              <a:rPr lang="en"/>
              <a:t>CExchange </a:t>
            </a:r>
          </a:p>
          <a:p>
            <a:pPr rtl="0" lvl="0">
              <a:buNone/>
            </a:pPr>
            <a:r>
              <a:rPr lang="en"/>
              <a:t>	earn a eGift card for responsibly trading in    electronics</a:t>
            </a:r>
          </a:p>
          <a:p>
            <a:pPr rtl="0" lvl="0">
              <a:buNone/>
            </a:pPr>
            <a:r>
              <a:rPr lang="en"/>
              <a:t>ecoNew </a:t>
            </a:r>
          </a:p>
          <a:p>
            <a:pPr>
              <a:buNone/>
            </a:pPr>
            <a:r>
              <a:rPr lang="en"/>
              <a:t>	trade in item on a negotiated value and receive a gift card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Plastic Bags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600200" x="457200"/>
            <a:ext cy="4967700" cx="4221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35% reduction per store </a:t>
            </a:r>
          </a:p>
          <a:p>
            <a:pPr rtl="0" lvl="0">
              <a:buNone/>
            </a:pPr>
            <a:r>
              <a:rPr lang="en"/>
              <a:t>33% globally by 2013 </a:t>
            </a:r>
          </a:p>
          <a:p>
            <a:pPr rtl="0" lvl="0">
              <a:buNone/>
            </a:pPr>
            <a:r>
              <a:rPr lang="en"/>
              <a:t>Brazil Incentive Program </a:t>
            </a:r>
          </a:p>
          <a:p>
            <a:pPr rtl="0" lvl="0">
              <a:buNone/>
            </a:pPr>
            <a:r>
              <a:rPr lang="en"/>
              <a:t>	$1.1 million in rebates for using a reusable   bag</a:t>
            </a:r>
          </a:p>
          <a:p>
            <a:r>
              <a:t/>
            </a:r>
          </a:p>
        </p:txBody>
      </p:sp>
      <p:sp>
        <p:nvSpPr>
          <p:cNvPr id="113" name="Shape 113"/>
          <p:cNvSpPr/>
          <p:nvPr/>
        </p:nvSpPr>
        <p:spPr>
          <a:xfrm>
            <a:off y="328737" x="4832475"/>
            <a:ext cy="3571875" cx="47625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y="44362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3600" lang="en"/>
              <a:t>To sell products that sustain people and the environment. </a:t>
            </a:r>
          </a:p>
          <a:p>
            <a:r>
              <a:t/>
            </a:r>
          </a:p>
          <a:p>
            <a:pPr rtl="0" lvl="0" indent="-419100" marL="45720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Sustainable Agriculture </a:t>
            </a:r>
          </a:p>
          <a:p>
            <a:pPr rtl="0" lvl="0" indent="-419100" marL="45720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Sustainability Index </a:t>
            </a:r>
          </a:p>
          <a:p>
            <a:pPr rtl="0" lvl="0" indent="-419100" marL="45720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Sustainable Seafood </a:t>
            </a:r>
          </a:p>
          <a:p>
            <a:pPr rtl="0" lvl="0" indent="-419100" marL="45720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Fair Trade </a:t>
            </a:r>
          </a:p>
          <a:p>
            <a:r>
              <a:t/>
            </a:r>
          </a:p>
        </p:txBody>
      </p:sp>
      <p:sp>
        <p:nvSpPr>
          <p:cNvPr id="119" name="Shape 119"/>
          <p:cNvSpPr/>
          <p:nvPr/>
        </p:nvSpPr>
        <p:spPr>
          <a:xfrm>
            <a:off y="1913562" x="5449700"/>
            <a:ext cy="2027825" cx="27018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20" name="Shape 120"/>
          <p:cNvSpPr/>
          <p:nvPr/>
        </p:nvSpPr>
        <p:spPr>
          <a:xfrm>
            <a:off y="4605926" x="1221575"/>
            <a:ext cy="1263525" cx="46361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Sustainable Agriculture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Walmart hopes to</a:t>
            </a:r>
          </a:p>
          <a:p>
            <a:pPr rtl="0" lvl="1" indent="-393700" marL="914400">
              <a:lnSpc>
                <a:spcPct val="115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600" lang="en"/>
              <a:t>Form direct partnerships between farmers and markets</a:t>
            </a:r>
          </a:p>
          <a:p>
            <a:pPr rtl="0" lvl="1" indent="-393700" marL="914400">
              <a:lnSpc>
                <a:spcPct val="115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600" lang="en"/>
              <a:t>Reduce food waste</a:t>
            </a:r>
          </a:p>
          <a:p>
            <a:pPr rtl="0" lvl="1" indent="-393700" marL="914400">
              <a:lnSpc>
                <a:spcPct val="115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600" lang="en"/>
              <a:t>Motivate farmers to optimize production of key agricultural goods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Supporting Farmers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Train farmers and farm staff in crop selection and sustainable farming 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Increase the income of smaller scale farmers by 10- 15% 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Double sales of locally grown produce in the US 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b="1" lang="en"/>
              <a:t>Progress</a:t>
            </a:r>
            <a:r>
              <a:rPr lang="en"/>
              <a:t>: 97% increase in locally sourced produce in 2011 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Produce More with Less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Invest more than $1 billion dollars to improving the efficiency of global fresh supply chain 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Reduce the amount of wasted foods in stores by 15%</a:t>
            </a:r>
          </a:p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Progress: $167 million had been invested by 2012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History of Sustainability at Wal-Mart</a:t>
            </a:r>
          </a:p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Lee Scott, predecessor of current Wal-Mart CEO Mike Duke, delivered his “Twenty First Century Leadership” address on October 24, 2005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Scott introduced three sustainability goals: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To be supplied 100% by renewable energy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To create zero waste</a:t>
            </a:r>
          </a:p>
          <a:p>
            <a:pPr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To sell products that sustain our resources and environment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Source Key Agriculture 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Require sustainably sourced palm oil to be used in all Walmart brand goods by 2015 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Require that all of Walmart’s seafood suppliers are third party certified </a:t>
            </a:r>
          </a:p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Progress: No disclosure of information regarding palm oil; 76% of seafood suppliers were third party certified as of February 2012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Sustainability Index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Providing information to consumers so they understand the production process of a good and how that process affects the environment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Viewing the supply chain as a whole to find ways to cut back on the use of natural resources 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The Sustainability Consortium 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1600200" x="457200"/>
            <a:ext cy="4967700" cx="8159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Improve the sustainability of the products 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Integrate sustainability into their core business techniques 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Reducing the cost by improving efficiency of the supply chain 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Strengthening consumer trust </a:t>
            </a:r>
          </a:p>
          <a:p>
            <a:r>
              <a:t/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Progress: In 2011, only 6 product categories were covered. Now, 190 product categories are analyzed. 	 		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			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				</a:t>
            </a:r>
          </a:p>
          <a:p>
            <a:pPr rtl="0" lvl="0">
              <a:buNone/>
            </a:pPr>
            <a:r>
              <a:rPr lang="en"/>
              <a:t>							 				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			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		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Sustainable Seafood 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1600200" x="457200"/>
            <a:ext cy="4967700" cx="6901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Walmart US requires all of their seafood suppliers to be third party certified by the Marine Stewardship Council, Best Aquaculture Practices, or equivalent standards</a:t>
            </a:r>
          </a:p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Progress: By February 2012, 76% of their suppliers were third party certified and 8% were in the process of becoming certified. </a:t>
            </a:r>
          </a:p>
        </p:txBody>
      </p:sp>
      <p:sp>
        <p:nvSpPr>
          <p:cNvPr id="163" name="Shape 163"/>
          <p:cNvSpPr/>
          <p:nvPr/>
        </p:nvSpPr>
        <p:spPr>
          <a:xfrm>
            <a:off y="176749" x="6390699"/>
            <a:ext cy="1789050" cx="24997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Fair Trade 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“Better for People, Better for the Environment”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Fair Trade Principles: empowerment, economic development, social responsibility, environmental stewardship </a:t>
            </a:r>
          </a:p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“Fair trade is the bridge that makes this powerful partnership possible” -Paul Rice, CEO and President of Fair Trade USA </a:t>
            </a:r>
          </a:p>
        </p:txBody>
      </p:sp>
      <p:sp>
        <p:nvSpPr>
          <p:cNvPr id="170" name="Shape 170"/>
          <p:cNvSpPr/>
          <p:nvPr/>
        </p:nvSpPr>
        <p:spPr>
          <a:xfrm>
            <a:off y="139662" x="6614125"/>
            <a:ext cy="2466975" cx="1847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/>
        </p:nvSpPr>
        <p:spPr>
          <a:xfrm>
            <a:off y="481012" x="635312"/>
            <a:ext cy="5895975" cx="62769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Why green, why now?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Walmart stock was low in 2005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CEO Lee Scott believed in building a sustainable Walmart</a:t>
            </a:r>
          </a:p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The “greenwashing” PR campaign</a:t>
            </a:r>
          </a:p>
        </p:txBody>
      </p:sp>
      <p:sp>
        <p:nvSpPr>
          <p:cNvPr id="182" name="Shape 182"/>
          <p:cNvSpPr/>
          <p:nvPr/>
        </p:nvSpPr>
        <p:spPr>
          <a:xfrm>
            <a:off y="5087950" x="2429175"/>
            <a:ext cy="1142999" cx="4285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83" name="Shape 183"/>
          <p:cNvSpPr/>
          <p:nvPr/>
        </p:nvSpPr>
        <p:spPr>
          <a:xfrm>
            <a:off y="3730850" x="457200"/>
            <a:ext cy="1625599" cx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84" name="Shape 184"/>
          <p:cNvSpPr/>
          <p:nvPr/>
        </p:nvSpPr>
        <p:spPr>
          <a:xfrm>
            <a:off y="3854737" x="3356550"/>
            <a:ext cy="1377825" cx="39442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Greenwashing is good PR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1600200" x="457200"/>
            <a:ext cy="4967700" cx="7631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Disapproval down to mid 20% from high 30%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Walmart quickly realized that cutting waste saved money in overhead costs</a:t>
            </a:r>
          </a:p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Product redesign</a:t>
            </a:r>
          </a:p>
        </p:txBody>
      </p:sp>
      <p:sp>
        <p:nvSpPr>
          <p:cNvPr id="191" name="Shape 191"/>
          <p:cNvSpPr/>
          <p:nvPr/>
        </p:nvSpPr>
        <p:spPr>
          <a:xfrm>
            <a:off y="4063925" x="1714525"/>
            <a:ext cy="2194299" cx="3790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Sustainable in 2013? 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Food and Water Watch Institute for Local Self Reliance put together a top 10 list of reasons that Walmart fails at sustainability. 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1. Selling Shoddy Products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2. Reducing Waste According to who?</a:t>
            </a:r>
          </a:p>
          <a:p>
            <a:r>
              <a:t/>
            </a:r>
          </a:p>
          <a:p>
            <a:pPr>
              <a:buNone/>
            </a:pPr>
            <a:r>
              <a:rPr lang="en"/>
              <a:t>3. Lagging on Renewable Energy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The Top 10 Failures in Sustainability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4. Increasing Greenhouse Gases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5. Voraciously Consuming Land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6. Financing Anti-Environment Candidates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7. Consolidating and Industrializing</a:t>
            </a:r>
          </a:p>
          <a:p>
            <a:pPr>
              <a:buNone/>
            </a:pPr>
            <a:r>
              <a:rPr lang="en"/>
              <a:t>     Food Production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sz="3000" lang="en"/>
              <a:t>To be Supplied 100% by Renewable Energy</a:t>
            </a:r>
          </a:p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Direct renewable energy efforts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Buildings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Develop a store prototype that is 25%-30% more efficient by 2009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Truck fleet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Increase fleet efficiency by 25% by 2009, and double fleet efficiency by 2015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Greenhouse gas emissions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Reduce total greenhouse gas emissions worldwide by 20% from the 2005 baseline by 2012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The Top 10 Failures in Sustainability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8. Redefining Local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9. Degrading Organic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10. Spreading Poverty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y="274668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Walmart: Sustainable System or Money-Hungry Monster?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Both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Is Mike Duke to blame? 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Is the greenwashing campaign </a:t>
            </a:r>
          </a:p>
          <a:p>
            <a:pPr lvl="0" indent="0" marL="457200">
              <a:buNone/>
            </a:pPr>
            <a:r>
              <a:rPr lang="en"/>
              <a:t> to blame?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Direct Renewable Energy Efforts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Wal-Mart has more than 180 renewable energy projects in operation or development around the world 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Largest onsite provider of “green” power in the U.S., with projects providing enough electricity to power more than 78,000 American homes annually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150 solar installations in seven countries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26 fuel cell installations in the U.S. </a:t>
            </a:r>
          </a:p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348 stores in Mexico are supplied by wind power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Buildings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Installation of LED lighting in freezer cases, parking lots, and sales floors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Secondary loop refrigeration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Can cut refrigerant-related emissions by as much as 95%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Fly ash flooring</a:t>
            </a:r>
          </a:p>
          <a:p>
            <a:pPr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Every ton of fly ash used in the cement flooring mixtures of new stores saves the equivalent of one barrel of imported oil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Truck Fleet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Since 2007, the Wal-Mart fleet has delivered 361 million cases while driving 287 million fewer miles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Increased number of pallets per trailer 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Better route management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Introduction of hybrid assist and wheel-end hybrid assist technology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Aerodynamic skirting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Addition of Auxiliary Power Units to all trucks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Greenhouse Gas Emissions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 February 2010, announced new goal of eliminating 20 million tons of greenhouse gases from their global supply chain by 2015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Focus on products with highest levels of embedded carbon and reduce GHG emissions in either the sourcing of raw materials, manufacturing, transportation, customer use, or end-of-life disposal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Secondary loop refrigeration system</a:t>
            </a:r>
          </a:p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Sustainable palm oil and beef production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66" name="Shape 66"/>
          <p:cNvSpPr/>
          <p:nvPr/>
        </p:nvSpPr>
        <p:spPr>
          <a:xfrm>
            <a:off y="0" x="-34124"/>
            <a:ext cy="14215349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73" name="Shape 73"/>
          <p:cNvSpPr/>
          <p:nvPr/>
        </p:nvSpPr>
        <p:spPr>
          <a:xfrm>
            <a:off y="-6781800" x="-34124"/>
            <a:ext cy="14215349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