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4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45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2646023283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Shape 10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Shape 10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Shape 11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Shape 12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Shape 12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Shape 1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Shape 13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en"/>
              <a:t>3rd bullet point: instead of gov regulation companies have marked tendency to use codes of conduct: set of rules outlining responsibilities of or proper practices of individual corporations </a:t>
            </a:r>
          </a:p>
          <a:p>
            <a:pPr lvl="0" rtl="0">
              <a:buNone/>
            </a:pPr>
            <a:r>
              <a:rPr lang="en"/>
              <a:t>PYRAMID of dimensions of CSR</a:t>
            </a:r>
          </a:p>
          <a:p>
            <a:pPr lvl="0" rtl="0">
              <a:buNone/>
            </a:pPr>
            <a:r>
              <a:rPr lang="en"/>
              <a:t>economic: companies created to provide goods and services to the public and to make a profit...</a:t>
            </a:r>
          </a:p>
          <a:p>
            <a:pPr lvl="0" rtl="0">
              <a:buNone/>
            </a:pPr>
            <a:r>
              <a:rPr lang="en"/>
              <a:t>foundation for other 3 responsibilities</a:t>
            </a:r>
          </a:p>
          <a:p>
            <a:pPr lvl="0" rtl="0">
              <a:buNone/>
            </a:pPr>
            <a:r>
              <a:rPr lang="en"/>
              <a:t>legal responsibilities: second layer</a:t>
            </a:r>
          </a:p>
          <a:p>
            <a:pPr lvl="0" rtl="0">
              <a:buNone/>
            </a:pPr>
            <a:r>
              <a:rPr lang="en"/>
              <a:t>Ethical responsibilities practices that have not been codified into the law...societal members expect a company to do what is right and fair...</a:t>
            </a:r>
          </a:p>
          <a:p>
            <a:pPr>
              <a:buNone/>
            </a:pPr>
            <a:r>
              <a:rPr lang="en"/>
              <a:t>top of pyramid:  philanthropic: businesses have responsibility and expectation to be good corporate citizens and improve quality of life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en"/>
              <a:t>otc: over the counter markets: TRADING OCCURS VIA A NETWORK OF MIDDLEMEN CALLED DEALERS WHO CARRY INVENTORIES OF SECURITIES TO FACILITATE THE BUY AND SELL ORDERS OF INVESTORS </a:t>
            </a:r>
          </a:p>
          <a:p>
            <a:pPr>
              <a:buNone/>
            </a:pPr>
            <a:r>
              <a:rPr lang="en"/>
              <a:t>NYSE: New york stock exchange: order matchmaking service seen in specialist exchanges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buNone/>
            </a:pPr>
            <a:r>
              <a:rPr lang="en"/>
              <a:t>legal and social challenges they have faced over the years have caused them to develop its code of conduct and annual reporting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Shape 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/>
          <p:nvPr/>
        </p:nvSpPr>
        <p:spPr>
          <a:xfrm>
            <a:off x="0" y="0"/>
            <a:ext cx="9144000" cy="6901800"/>
          </a:xfrm>
          <a:prstGeom prst="rect">
            <a:avLst/>
          </a:prstGeom>
          <a:gradFill>
            <a:gsLst>
              <a:gs pos="0">
                <a:srgbClr val="003171"/>
              </a:gs>
              <a:gs pos="100000">
                <a:srgbClr val="549FFF"/>
              </a:gs>
            </a:gsLst>
            <a:lin ang="792000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9" name="Shape 9"/>
          <p:cNvSpPr/>
          <p:nvPr/>
        </p:nvSpPr>
        <p:spPr>
          <a:xfrm flipH="1">
            <a:off x="-3832" y="16052"/>
            <a:ext cx="10925833" cy="6881034"/>
          </a:xfrm>
          <a:custGeom>
            <a:avLst/>
            <a:gdLst/>
            <a:ahLst/>
            <a:cxnLst/>
            <a:rect l="0" t="0" r="0" b="0"/>
            <a:pathLst>
              <a:path w="24279631" h="6863875" extrusionOk="0">
                <a:moveTo>
                  <a:pt x="9291599" y="0"/>
                </a:moveTo>
                <a:lnTo>
                  <a:pt x="24279631" y="5875"/>
                </a:lnTo>
                <a:lnTo>
                  <a:pt x="24250422" y="6863875"/>
                </a:lnTo>
                <a:lnTo>
                  <a:pt x="8740466" y="6858000"/>
                </a:lnTo>
                <a:cubicBezTo>
                  <a:pt x="0" y="3062308"/>
                  <a:pt x="7449035" y="312298"/>
                  <a:pt x="9291599" y="0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40784"/>
                </a:srgbClr>
              </a:gs>
              <a:gs pos="41000">
                <a:srgbClr val="003171">
                  <a:alpha val="94901"/>
                </a:srgbClr>
              </a:gs>
              <a:gs pos="100000">
                <a:srgbClr val="003171">
                  <a:alpha val="94901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10" name="Shape 10"/>
          <p:cNvSpPr/>
          <p:nvPr/>
        </p:nvSpPr>
        <p:spPr>
          <a:xfrm flipH="1">
            <a:off x="14659" y="881"/>
            <a:ext cx="10500940" cy="6881034"/>
          </a:xfrm>
          <a:custGeom>
            <a:avLst/>
            <a:gdLst/>
            <a:ahLst/>
            <a:cxnLst/>
            <a:rect l="0" t="0" r="0" b="0"/>
            <a:pathLst>
              <a:path w="24279631" h="6863875" extrusionOk="0">
                <a:moveTo>
                  <a:pt x="9291599" y="0"/>
                </a:moveTo>
                <a:lnTo>
                  <a:pt x="24279631" y="5875"/>
                </a:lnTo>
                <a:lnTo>
                  <a:pt x="24250422" y="6863875"/>
                </a:lnTo>
                <a:lnTo>
                  <a:pt x="8740466" y="6858000"/>
                </a:lnTo>
                <a:cubicBezTo>
                  <a:pt x="0" y="3062308"/>
                  <a:pt x="7449035" y="312298"/>
                  <a:pt x="9291599" y="0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endParaRPr/>
          </a:p>
        </p:txBody>
      </p:sp>
      <p:sp>
        <p:nvSpPr>
          <p:cNvPr id="11" name="Shape 11"/>
          <p:cNvSpPr/>
          <p:nvPr/>
        </p:nvSpPr>
        <p:spPr>
          <a:xfrm>
            <a:off x="-846666" y="-881"/>
            <a:ext cx="2167466" cy="6906895"/>
          </a:xfrm>
          <a:custGeom>
            <a:avLst/>
            <a:gdLst/>
            <a:ahLst/>
            <a:cxnLst/>
            <a:rect l="0" t="0" r="0" b="0"/>
            <a:pathLst>
              <a:path w="2167467" h="6180667" extrusionOk="0">
                <a:moveTo>
                  <a:pt x="939800" y="0"/>
                </a:moveTo>
                <a:lnTo>
                  <a:pt x="1905000" y="5881"/>
                </a:lnTo>
                <a:cubicBezTo>
                  <a:pt x="2167467" y="1035992"/>
                  <a:pt x="0" y="1848556"/>
                  <a:pt x="1896533" y="6180667"/>
                </a:cubicBezTo>
                <a:lnTo>
                  <a:pt x="939800" y="6180667"/>
                </a:lnTo>
                <a:lnTo>
                  <a:pt x="939800" y="0"/>
                </a:lnTo>
                <a:close/>
              </a:path>
            </a:pathLst>
          </a:custGeom>
          <a:gradFill>
            <a:gsLst>
              <a:gs pos="0">
                <a:srgbClr val="003171">
                  <a:alpha val="20784"/>
                </a:srgbClr>
              </a:gs>
              <a:gs pos="100000">
                <a:srgbClr val="65A8FF">
                  <a:alpha val="20784"/>
                </a:srgbClr>
              </a:gs>
            </a:gsLst>
            <a:lin ang="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12" name="Shape 12"/>
          <p:cNvSpPr/>
          <p:nvPr/>
        </p:nvSpPr>
        <p:spPr>
          <a:xfrm rot="10800000" flipH="1">
            <a:off x="-524933" y="-4974"/>
            <a:ext cx="1403434" cy="6906895"/>
          </a:xfrm>
          <a:custGeom>
            <a:avLst/>
            <a:gdLst/>
            <a:ahLst/>
            <a:cxnLst/>
            <a:rect l="0" t="0" r="0" b="0"/>
            <a:pathLst>
              <a:path w="2167467" h="6180667" extrusionOk="0">
                <a:moveTo>
                  <a:pt x="939800" y="0"/>
                </a:moveTo>
                <a:lnTo>
                  <a:pt x="1905000" y="5881"/>
                </a:lnTo>
                <a:cubicBezTo>
                  <a:pt x="2167467" y="1035992"/>
                  <a:pt x="0" y="1848556"/>
                  <a:pt x="1896533" y="6180667"/>
                </a:cubicBezTo>
                <a:lnTo>
                  <a:pt x="939800" y="6180667"/>
                </a:lnTo>
                <a:lnTo>
                  <a:pt x="939800" y="0"/>
                </a:lnTo>
                <a:close/>
              </a:path>
            </a:pathLst>
          </a:custGeom>
          <a:gradFill>
            <a:gsLst>
              <a:gs pos="0">
                <a:srgbClr val="003171">
                  <a:alpha val="20784"/>
                </a:srgbClr>
              </a:gs>
              <a:gs pos="100000">
                <a:srgbClr val="65A8FF">
                  <a:alpha val="20784"/>
                </a:srgbClr>
              </a:gs>
            </a:gsLst>
            <a:lin ang="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ctrTitle"/>
          </p:nvPr>
        </p:nvSpPr>
        <p:spPr>
          <a:xfrm>
            <a:off x="1082040" y="1656080"/>
            <a:ext cx="7050900" cy="1470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304800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indent="304800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indent="304800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indent="304800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indent="304800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0" indent="304800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0" indent="304800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0" indent="304800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0" indent="304800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4800" b="1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ubTitle" idx="1"/>
          </p:nvPr>
        </p:nvSpPr>
        <p:spPr>
          <a:xfrm>
            <a:off x="1082040" y="3230880"/>
            <a:ext cx="7035899" cy="9254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152400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indent="152400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indent="152400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indent="152400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indent="152400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0" indent="152400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0" indent="152400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0" indent="152400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0" indent="152400" algn="r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z="2400" b="0" i="0" u="none" strike="noStrike" cap="none" baseline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x" type="tx">
  <p:cSld name="tx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/>
          <p:nvPr/>
        </p:nvSpPr>
        <p:spPr>
          <a:xfrm rot="10800000" flipH="1">
            <a:off x="-348182" y="-4700"/>
            <a:ext cx="1723519" cy="6862700"/>
          </a:xfrm>
          <a:custGeom>
            <a:avLst/>
            <a:gdLst/>
            <a:ahLst/>
            <a:cxnLst/>
            <a:rect l="0" t="0" r="0" b="0"/>
            <a:pathLst>
              <a:path w="4476675" h="6879900" extrusionOk="0">
                <a:moveTo>
                  <a:pt x="4476676" y="16025"/>
                </a:moveTo>
                <a:lnTo>
                  <a:pt x="879695" y="0"/>
                </a:lnTo>
                <a:cubicBezTo>
                  <a:pt x="886211" y="2293300"/>
                  <a:pt x="892726" y="4586600"/>
                  <a:pt x="899242" y="6879900"/>
                </a:cubicBezTo>
                <a:lnTo>
                  <a:pt x="3909760" y="6861462"/>
                </a:lnTo>
                <a:cubicBezTo>
                  <a:pt x="0" y="3547544"/>
                  <a:pt x="1695771" y="1824359"/>
                  <a:pt x="447667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body" idx="1"/>
          </p:nvPr>
        </p:nvSpPr>
        <p:spPr>
          <a:xfrm>
            <a:off x="457200" y="1658990"/>
            <a:ext cx="8229600" cy="4840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342900" algn="l" rtl="0">
              <a:spcBef>
                <a:spcPts val="0"/>
              </a:spcBef>
              <a:buClr>
                <a:schemeClr val="dk2"/>
              </a:buClr>
              <a:buSzPct val="166666"/>
              <a:buFont typeface="Arial"/>
              <a:buChar char="•"/>
              <a:defRPr sz="32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742950" indent="-285750" algn="l" rtl="0">
              <a:spcBef>
                <a:spcPts val="560"/>
              </a:spcBef>
              <a:buClr>
                <a:schemeClr val="dk2"/>
              </a:buClr>
              <a:buSzPct val="100000"/>
              <a:buFont typeface="Courier New"/>
              <a:buChar char="o"/>
              <a:defRPr sz="2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1143000" indent="-228600" algn="l" rtl="0">
              <a:spcBef>
                <a:spcPts val="480"/>
              </a:spcBef>
              <a:buClr>
                <a:schemeClr val="dk2"/>
              </a:buClr>
              <a:buSzPct val="100000"/>
              <a:buFont typeface="Wingdings"/>
              <a:buChar char="§"/>
              <a:defRPr sz="2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600200" indent="-228600" algn="l" rtl="0">
              <a:spcBef>
                <a:spcPts val="400"/>
              </a:spcBef>
              <a:buClr>
                <a:schemeClr val="dk2"/>
              </a:buClr>
              <a:buSzPct val="166666"/>
              <a:buFont typeface="Arial"/>
              <a:buChar char="•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2057400" indent="-228600" algn="l" rtl="0">
              <a:spcBef>
                <a:spcPts val="400"/>
              </a:spcBef>
              <a:buClr>
                <a:schemeClr val="dk2"/>
              </a:buClr>
              <a:buSzPct val="100000"/>
              <a:buFont typeface="Courier New"/>
              <a:buChar char="o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514600" indent="-228600" algn="l" rtl="0">
              <a:spcBef>
                <a:spcPts val="400"/>
              </a:spcBef>
              <a:buClr>
                <a:schemeClr val="dk2"/>
              </a:buClr>
              <a:buSzPct val="100000"/>
              <a:buFont typeface="Wingdings"/>
              <a:buChar char="§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2971800" indent="-228600" algn="l" rtl="0">
              <a:spcBef>
                <a:spcPts val="400"/>
              </a:spcBef>
              <a:buClr>
                <a:schemeClr val="dk2"/>
              </a:buClr>
              <a:buSzPct val="166666"/>
              <a:buFont typeface="Arial"/>
              <a:buChar char="•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429000" indent="-228600" algn="l" rtl="0">
              <a:spcBef>
                <a:spcPts val="400"/>
              </a:spcBef>
              <a:buClr>
                <a:schemeClr val="dk2"/>
              </a:buClr>
              <a:buSzPct val="100000"/>
              <a:buFont typeface="Courier New"/>
              <a:buChar char="o"/>
              <a:defRPr sz="2000" baseline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3886200" indent="-228600" algn="l" rtl="0">
              <a:spcBef>
                <a:spcPts val="400"/>
              </a:spcBef>
              <a:buClr>
                <a:schemeClr val="dk2"/>
              </a:buClr>
              <a:buSzPct val="100000"/>
              <a:buFont typeface="Wingdings"/>
              <a:buChar char="§"/>
              <a:defRPr sz="2000" baseline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8" name="Shape 18"/>
          <p:cNvSpPr/>
          <p:nvPr/>
        </p:nvSpPr>
        <p:spPr>
          <a:xfrm rot="10800000" flipH="1">
            <a:off x="-1118653" y="-4700"/>
            <a:ext cx="3100650" cy="6862700"/>
          </a:xfrm>
          <a:custGeom>
            <a:avLst/>
            <a:gdLst/>
            <a:ahLst/>
            <a:cxnLst/>
            <a:rect l="0" t="0" r="0" b="0"/>
            <a:pathLst>
              <a:path w="8053639" h="6879900" extrusionOk="0">
                <a:moveTo>
                  <a:pt x="4696126" y="16025"/>
                </a:moveTo>
                <a:lnTo>
                  <a:pt x="2920537" y="0"/>
                </a:lnTo>
                <a:cubicBezTo>
                  <a:pt x="2927053" y="2293300"/>
                  <a:pt x="2933568" y="4586600"/>
                  <a:pt x="2940084" y="6879900"/>
                </a:cubicBezTo>
                <a:lnTo>
                  <a:pt x="4085318" y="6861462"/>
                </a:lnTo>
                <a:cubicBezTo>
                  <a:pt x="8053639" y="4651267"/>
                  <a:pt x="0" y="3113439"/>
                  <a:pt x="469612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19" name="Shape 19"/>
          <p:cNvSpPr/>
          <p:nvPr/>
        </p:nvSpPr>
        <p:spPr>
          <a:xfrm rot="10800000">
            <a:off x="8088846" y="-6969"/>
            <a:ext cx="1100667" cy="6864969"/>
          </a:xfrm>
          <a:custGeom>
            <a:avLst/>
            <a:gdLst/>
            <a:ahLst/>
            <a:cxnLst/>
            <a:rect l="0" t="0" r="0" b="0"/>
            <a:pathLst>
              <a:path w="1100668" h="6916846" extrusionOk="0">
                <a:moveTo>
                  <a:pt x="0" y="11711"/>
                </a:moveTo>
                <a:lnTo>
                  <a:pt x="956734" y="0"/>
                </a:lnTo>
                <a:cubicBezTo>
                  <a:pt x="33869" y="3419922"/>
                  <a:pt x="220135" y="4504457"/>
                  <a:pt x="1100668" y="6916846"/>
                </a:cubicBezTo>
                <a:lnTo>
                  <a:pt x="0" y="6916846"/>
                </a:lnTo>
                <a:lnTo>
                  <a:pt x="0" y="11711"/>
                </a:lnTo>
                <a:close/>
              </a:path>
            </a:pathLst>
          </a:custGeom>
          <a:gradFill>
            <a:gsLst>
              <a:gs pos="0">
                <a:srgbClr val="003171"/>
              </a:gs>
              <a:gs pos="100000">
                <a:srgbClr val="65A8FF"/>
              </a:gs>
            </a:gsLst>
            <a:lin ang="570000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325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ColTx" type="twoColTx">
  <p:cSld name="twoColTx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/>
          <p:nvPr/>
        </p:nvSpPr>
        <p:spPr>
          <a:xfrm rot="10800000" flipH="1">
            <a:off x="-348182" y="-4700"/>
            <a:ext cx="1723519" cy="6862700"/>
          </a:xfrm>
          <a:custGeom>
            <a:avLst/>
            <a:gdLst/>
            <a:ahLst/>
            <a:cxnLst/>
            <a:rect l="0" t="0" r="0" b="0"/>
            <a:pathLst>
              <a:path w="4476675" h="6879900" extrusionOk="0">
                <a:moveTo>
                  <a:pt x="4476676" y="16025"/>
                </a:moveTo>
                <a:lnTo>
                  <a:pt x="879695" y="0"/>
                </a:lnTo>
                <a:cubicBezTo>
                  <a:pt x="886211" y="2293300"/>
                  <a:pt x="892726" y="4586600"/>
                  <a:pt x="899242" y="6879900"/>
                </a:cubicBezTo>
                <a:lnTo>
                  <a:pt x="3909760" y="6861462"/>
                </a:lnTo>
                <a:cubicBezTo>
                  <a:pt x="0" y="3547544"/>
                  <a:pt x="1695771" y="1824359"/>
                  <a:pt x="447667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23" name="Shape 23"/>
          <p:cNvSpPr/>
          <p:nvPr/>
        </p:nvSpPr>
        <p:spPr>
          <a:xfrm rot="10800000" flipH="1">
            <a:off x="-1118653" y="-4700"/>
            <a:ext cx="3100650" cy="6862700"/>
          </a:xfrm>
          <a:custGeom>
            <a:avLst/>
            <a:gdLst/>
            <a:ahLst/>
            <a:cxnLst/>
            <a:rect l="0" t="0" r="0" b="0"/>
            <a:pathLst>
              <a:path w="8053639" h="6879900" extrusionOk="0">
                <a:moveTo>
                  <a:pt x="4696126" y="16025"/>
                </a:moveTo>
                <a:lnTo>
                  <a:pt x="2920537" y="0"/>
                </a:lnTo>
                <a:cubicBezTo>
                  <a:pt x="2927053" y="2293300"/>
                  <a:pt x="2933568" y="4586600"/>
                  <a:pt x="2940084" y="6879900"/>
                </a:cubicBezTo>
                <a:lnTo>
                  <a:pt x="4085318" y="6861462"/>
                </a:lnTo>
                <a:cubicBezTo>
                  <a:pt x="8053639" y="4651267"/>
                  <a:pt x="0" y="3113439"/>
                  <a:pt x="469612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24" name="Shape 24"/>
          <p:cNvSpPr/>
          <p:nvPr/>
        </p:nvSpPr>
        <p:spPr>
          <a:xfrm rot="10800000">
            <a:off x="8088846" y="-6969"/>
            <a:ext cx="1100667" cy="6864969"/>
          </a:xfrm>
          <a:custGeom>
            <a:avLst/>
            <a:gdLst/>
            <a:ahLst/>
            <a:cxnLst/>
            <a:rect l="0" t="0" r="0" b="0"/>
            <a:pathLst>
              <a:path w="1100668" h="6916846" extrusionOk="0">
                <a:moveTo>
                  <a:pt x="0" y="11711"/>
                </a:moveTo>
                <a:lnTo>
                  <a:pt x="956734" y="0"/>
                </a:lnTo>
                <a:cubicBezTo>
                  <a:pt x="33869" y="3419922"/>
                  <a:pt x="220135" y="4504457"/>
                  <a:pt x="1100668" y="6916846"/>
                </a:cubicBezTo>
                <a:lnTo>
                  <a:pt x="0" y="6916846"/>
                </a:lnTo>
                <a:lnTo>
                  <a:pt x="0" y="11711"/>
                </a:lnTo>
                <a:close/>
              </a:path>
            </a:pathLst>
          </a:custGeom>
          <a:gradFill>
            <a:gsLst>
              <a:gs pos="0">
                <a:srgbClr val="003171"/>
              </a:gs>
              <a:gs pos="100000">
                <a:srgbClr val="65A8FF"/>
              </a:gs>
            </a:gsLst>
            <a:lin ang="570000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325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body" idx="1"/>
          </p:nvPr>
        </p:nvSpPr>
        <p:spPr>
          <a:xfrm>
            <a:off x="457200" y="1658990"/>
            <a:ext cx="4038599" cy="4840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buNone/>
              <a:defRPr sz="2800"/>
            </a:lvl1pPr>
            <a:lvl2pPr rtl="0">
              <a:buNone/>
              <a:defRPr sz="2400"/>
            </a:lvl2pPr>
            <a:lvl3pPr rtl="0">
              <a:buNone/>
              <a:defRPr sz="2000"/>
            </a:lvl3pPr>
            <a:lvl4pPr rtl="0">
              <a:buNone/>
              <a:defRPr sz="1800"/>
            </a:lvl4pPr>
            <a:lvl5pPr rtl="0">
              <a:buNone/>
              <a:defRPr sz="1800"/>
            </a:lvl5pPr>
            <a:lvl6pPr rtl="0">
              <a:buNone/>
              <a:defRPr sz="1800"/>
            </a:lvl6pPr>
            <a:lvl7pPr rtl="0">
              <a:buNone/>
              <a:defRPr sz="1800"/>
            </a:lvl7pPr>
            <a:lvl8pPr rtl="0">
              <a:buNone/>
              <a:defRPr sz="1800"/>
            </a:lvl8pPr>
            <a:lvl9pPr rtl="0">
              <a:buNone/>
              <a:defRPr sz="1800"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body" idx="2"/>
          </p:nvPr>
        </p:nvSpPr>
        <p:spPr>
          <a:xfrm>
            <a:off x="4648200" y="1658990"/>
            <a:ext cx="4038599" cy="4840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buNone/>
              <a:defRPr sz="2800"/>
            </a:lvl1pPr>
            <a:lvl2pPr rtl="0">
              <a:buNone/>
              <a:defRPr sz="2400"/>
            </a:lvl2pPr>
            <a:lvl3pPr rtl="0">
              <a:buNone/>
              <a:defRPr sz="2000"/>
            </a:lvl3pPr>
            <a:lvl4pPr rtl="0">
              <a:buNone/>
              <a:defRPr sz="1800"/>
            </a:lvl4pPr>
            <a:lvl5pPr rtl="0">
              <a:buNone/>
              <a:defRPr sz="1800"/>
            </a:lvl5pPr>
            <a:lvl6pPr rtl="0">
              <a:buNone/>
              <a:defRPr sz="1800"/>
            </a:lvl6pPr>
            <a:lvl7pPr rtl="0">
              <a:buNone/>
              <a:defRPr sz="1800"/>
            </a:lvl7pPr>
            <a:lvl8pPr rtl="0">
              <a:buNone/>
              <a:defRPr sz="1800"/>
            </a:lvl8pPr>
            <a:lvl9pPr rtl="0"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Only" type="titleOnly">
  <p:cSld name="titleOnly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/>
          <p:nvPr/>
        </p:nvSpPr>
        <p:spPr>
          <a:xfrm rot="10800000" flipH="1">
            <a:off x="-348182" y="-4700"/>
            <a:ext cx="1723519" cy="6862700"/>
          </a:xfrm>
          <a:custGeom>
            <a:avLst/>
            <a:gdLst/>
            <a:ahLst/>
            <a:cxnLst/>
            <a:rect l="0" t="0" r="0" b="0"/>
            <a:pathLst>
              <a:path w="4476675" h="6879900" extrusionOk="0">
                <a:moveTo>
                  <a:pt x="4476676" y="16025"/>
                </a:moveTo>
                <a:lnTo>
                  <a:pt x="879695" y="0"/>
                </a:lnTo>
                <a:cubicBezTo>
                  <a:pt x="886211" y="2293300"/>
                  <a:pt x="892726" y="4586600"/>
                  <a:pt x="899242" y="6879900"/>
                </a:cubicBezTo>
                <a:lnTo>
                  <a:pt x="3909760" y="6861462"/>
                </a:lnTo>
                <a:cubicBezTo>
                  <a:pt x="0" y="3547544"/>
                  <a:pt x="1695771" y="1824359"/>
                  <a:pt x="447667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30" name="Shape 30"/>
          <p:cNvSpPr/>
          <p:nvPr/>
        </p:nvSpPr>
        <p:spPr>
          <a:xfrm rot="10800000" flipH="1">
            <a:off x="-1118653" y="-4700"/>
            <a:ext cx="3100650" cy="6862700"/>
          </a:xfrm>
          <a:custGeom>
            <a:avLst/>
            <a:gdLst/>
            <a:ahLst/>
            <a:cxnLst/>
            <a:rect l="0" t="0" r="0" b="0"/>
            <a:pathLst>
              <a:path w="8053639" h="6879900" extrusionOk="0">
                <a:moveTo>
                  <a:pt x="4696126" y="16025"/>
                </a:moveTo>
                <a:lnTo>
                  <a:pt x="2920537" y="0"/>
                </a:lnTo>
                <a:cubicBezTo>
                  <a:pt x="2927053" y="2293300"/>
                  <a:pt x="2933568" y="4586600"/>
                  <a:pt x="2940084" y="6879900"/>
                </a:cubicBezTo>
                <a:lnTo>
                  <a:pt x="4085318" y="6861462"/>
                </a:lnTo>
                <a:cubicBezTo>
                  <a:pt x="8053639" y="4651267"/>
                  <a:pt x="0" y="3113439"/>
                  <a:pt x="469612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31" name="Shape 31"/>
          <p:cNvSpPr/>
          <p:nvPr/>
        </p:nvSpPr>
        <p:spPr>
          <a:xfrm rot="10800000">
            <a:off x="8088846" y="-6969"/>
            <a:ext cx="1100667" cy="6864969"/>
          </a:xfrm>
          <a:custGeom>
            <a:avLst/>
            <a:gdLst/>
            <a:ahLst/>
            <a:cxnLst/>
            <a:rect l="0" t="0" r="0" b="0"/>
            <a:pathLst>
              <a:path w="1100668" h="6916846" extrusionOk="0">
                <a:moveTo>
                  <a:pt x="0" y="11711"/>
                </a:moveTo>
                <a:lnTo>
                  <a:pt x="956734" y="0"/>
                </a:lnTo>
                <a:cubicBezTo>
                  <a:pt x="33869" y="3419922"/>
                  <a:pt x="220135" y="4504457"/>
                  <a:pt x="1100668" y="6916846"/>
                </a:cubicBezTo>
                <a:lnTo>
                  <a:pt x="0" y="6916846"/>
                </a:lnTo>
                <a:lnTo>
                  <a:pt x="0" y="11711"/>
                </a:lnTo>
                <a:close/>
              </a:path>
            </a:pathLst>
          </a:custGeom>
          <a:gradFill>
            <a:gsLst>
              <a:gs pos="0">
                <a:srgbClr val="003171"/>
              </a:gs>
              <a:gs pos="100000">
                <a:srgbClr val="65A8FF"/>
              </a:gs>
            </a:gsLst>
            <a:lin ang="5700000" scaled="0"/>
          </a:gra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325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_ONLY">
  <p:cSld name="CAPTION_ONLY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Shape 34"/>
          <p:cNvGrpSpPr/>
          <p:nvPr/>
        </p:nvGrpSpPr>
        <p:grpSpPr>
          <a:xfrm>
            <a:off x="-6264" y="4933386"/>
            <a:ext cx="9150267" cy="3100650"/>
            <a:chOff x="-6264" y="4933386"/>
            <a:chExt cx="9150267" cy="3100650"/>
          </a:xfrm>
        </p:grpSpPr>
        <p:sp>
          <p:nvSpPr>
            <p:cNvPr id="35" name="Shape 35"/>
            <p:cNvSpPr/>
            <p:nvPr/>
          </p:nvSpPr>
          <p:spPr>
            <a:xfrm>
              <a:off x="-7" y="5537200"/>
              <a:ext cx="9144008" cy="1574769"/>
            </a:xfrm>
            <a:custGeom>
              <a:avLst/>
              <a:gdLst/>
              <a:ahLst/>
              <a:cxnLst/>
              <a:rect l="0" t="0" r="0" b="0"/>
              <a:pathLst>
                <a:path w="9144009" h="1257301" extrusionOk="0">
                  <a:moveTo>
                    <a:pt x="5" y="266700"/>
                  </a:moveTo>
                  <a:cubicBezTo>
                    <a:pt x="8115305" y="1257301"/>
                    <a:pt x="7620009" y="0"/>
                    <a:pt x="9144009" y="186267"/>
                  </a:cubicBezTo>
                  <a:cubicBezTo>
                    <a:pt x="9144008" y="441678"/>
                    <a:pt x="9143998" y="818763"/>
                    <a:pt x="9143997" y="1074174"/>
                  </a:cubicBezTo>
                  <a:lnTo>
                    <a:pt x="0" y="1086874"/>
                  </a:lnTo>
                  <a:cubicBezTo>
                    <a:pt x="0" y="854041"/>
                    <a:pt x="5" y="499533"/>
                    <a:pt x="5" y="266700"/>
                  </a:cubicBezTo>
                  <a:close/>
                </a:path>
              </a:pathLst>
            </a:custGeom>
            <a:gradFill>
              <a:gsLst>
                <a:gs pos="0">
                  <a:srgbClr val="549FFF"/>
                </a:gs>
                <a:gs pos="100000">
                  <a:srgbClr val="003171">
                    <a:alpha val="51764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endParaRPr/>
            </a:p>
          </p:txBody>
        </p:sp>
        <p:sp>
          <p:nvSpPr>
            <p:cNvPr id="36" name="Shape 36"/>
            <p:cNvSpPr/>
            <p:nvPr/>
          </p:nvSpPr>
          <p:spPr>
            <a:xfrm rot="5400000" flipH="1">
              <a:off x="3018543" y="1908578"/>
              <a:ext cx="3100650" cy="9150266"/>
            </a:xfrm>
            <a:custGeom>
              <a:avLst/>
              <a:gdLst/>
              <a:ahLst/>
              <a:cxnLst/>
              <a:rect l="0" t="0" r="0" b="0"/>
              <a:pathLst>
                <a:path w="8053639" h="6879900" extrusionOk="0">
                  <a:moveTo>
                    <a:pt x="4696126" y="16025"/>
                  </a:moveTo>
                  <a:lnTo>
                    <a:pt x="2920537" y="0"/>
                  </a:lnTo>
                  <a:cubicBezTo>
                    <a:pt x="2927053" y="2293300"/>
                    <a:pt x="2933568" y="4586600"/>
                    <a:pt x="2940084" y="6879900"/>
                  </a:cubicBezTo>
                  <a:lnTo>
                    <a:pt x="4085318" y="6861462"/>
                  </a:lnTo>
                  <a:cubicBezTo>
                    <a:pt x="8053639" y="4651267"/>
                    <a:pt x="0" y="3113439"/>
                    <a:pt x="4696126" y="16025"/>
                  </a:cubicBezTo>
                  <a:close/>
                </a:path>
              </a:pathLst>
            </a:custGeom>
            <a:gradFill>
              <a:gsLst>
                <a:gs pos="0">
                  <a:srgbClr val="549FFF">
                    <a:alpha val="78823"/>
                  </a:srgbClr>
                </a:gs>
                <a:gs pos="41000">
                  <a:srgbClr val="003171">
                    <a:alpha val="78823"/>
                  </a:srgbClr>
                </a:gs>
                <a:gs pos="100000">
                  <a:srgbClr val="003171">
                    <a:alpha val="78823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endParaRPr/>
            </a:p>
          </p:txBody>
        </p:sp>
        <p:sp>
          <p:nvSpPr>
            <p:cNvPr id="37" name="Shape 37"/>
            <p:cNvSpPr/>
            <p:nvPr/>
          </p:nvSpPr>
          <p:spPr>
            <a:xfrm>
              <a:off x="-7" y="5740400"/>
              <a:ext cx="9144010" cy="1574769"/>
            </a:xfrm>
            <a:custGeom>
              <a:avLst/>
              <a:gdLst/>
              <a:ahLst/>
              <a:cxnLst/>
              <a:rect l="0" t="0" r="0" b="0"/>
              <a:pathLst>
                <a:path w="9144011" h="1257301" extrusionOk="0">
                  <a:moveTo>
                    <a:pt x="7" y="266700"/>
                  </a:moveTo>
                  <a:cubicBezTo>
                    <a:pt x="8115307" y="1257301"/>
                    <a:pt x="7620011" y="0"/>
                    <a:pt x="9144011" y="186267"/>
                  </a:cubicBezTo>
                  <a:lnTo>
                    <a:pt x="9144011" y="921775"/>
                  </a:lnTo>
                  <a:lnTo>
                    <a:pt x="0" y="931914"/>
                  </a:lnTo>
                  <a:cubicBezTo>
                    <a:pt x="0" y="699081"/>
                    <a:pt x="7" y="499533"/>
                    <a:pt x="7" y="266700"/>
                  </a:cubicBezTo>
                  <a:close/>
                </a:path>
              </a:pathLst>
            </a:custGeom>
            <a:gradFill>
              <a:gsLst>
                <a:gs pos="0">
                  <a:srgbClr val="549FFF">
                    <a:alpha val="81960"/>
                  </a:srgbClr>
                </a:gs>
                <a:gs pos="100000">
                  <a:srgbClr val="003171">
                    <a:alpha val="8196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endParaRPr/>
            </a:p>
          </p:txBody>
        </p:sp>
      </p:grp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indent="152400" algn="ctr" rtl="0">
              <a:buSzPct val="100000"/>
              <a:buFont typeface="Trebuchet MS"/>
              <a:buNone/>
              <a:defRPr sz="2400"/>
            </a:lvl1pPr>
            <a:lvl2pPr marL="0" indent="152400" algn="ctr" rtl="0">
              <a:buSzPct val="100000"/>
              <a:buFont typeface="Trebuchet MS"/>
              <a:buNone/>
              <a:defRPr sz="2400"/>
            </a:lvl2pPr>
            <a:lvl3pPr marL="0" indent="152400" algn="ctr" rtl="0">
              <a:buSzPct val="100000"/>
              <a:buFont typeface="Trebuchet MS"/>
              <a:buNone/>
              <a:defRPr sz="2400"/>
            </a:lvl3pPr>
            <a:lvl4pPr marL="0" indent="152400" algn="ctr" rtl="0">
              <a:buSzPct val="100000"/>
              <a:buFont typeface="Trebuchet MS"/>
              <a:buNone/>
              <a:defRPr sz="2400"/>
            </a:lvl4pPr>
            <a:lvl5pPr marL="0" indent="152400" algn="ctr" rtl="0">
              <a:buSzPct val="100000"/>
              <a:buFont typeface="Trebuchet MS"/>
              <a:buNone/>
              <a:defRPr sz="2400"/>
            </a:lvl5pPr>
            <a:lvl6pPr marL="0" indent="152400" algn="ctr" rtl="0">
              <a:buSzPct val="100000"/>
              <a:buFont typeface="Trebuchet MS"/>
              <a:buNone/>
              <a:defRPr sz="2400"/>
            </a:lvl6pPr>
            <a:lvl7pPr marL="0" indent="152400" algn="ctr" rtl="0">
              <a:buSzPct val="100000"/>
              <a:buFont typeface="Trebuchet MS"/>
              <a:buNone/>
              <a:defRPr sz="2400"/>
            </a:lvl7pPr>
            <a:lvl8pPr marL="0" indent="152400" algn="ctr" rtl="0">
              <a:buSzPct val="100000"/>
              <a:buFont typeface="Trebuchet MS"/>
              <a:buNone/>
              <a:defRPr sz="2400"/>
            </a:lvl8pPr>
            <a:lvl9pPr marL="0" indent="152400" algn="ctr" rtl="0">
              <a:buSzPct val="100000"/>
              <a:buFont typeface="Trebuchet MS"/>
              <a:buNone/>
              <a:defRPr sz="24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2"/>
            </a:gs>
            <a:gs pos="100000">
              <a:schemeClr val="accent1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325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254000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 baseline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indent="254000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 baseline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indent="254000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 baseline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indent="254000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 baseline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indent="254000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 baseline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0" indent="254000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 baseline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0" indent="254000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 baseline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0" indent="254000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 baseline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0" indent="254000"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z="4000" b="1" i="0" u="none" strike="noStrike" cap="none" baseline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457200" y="1727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342900" algn="l" rtl="0">
              <a:spcBef>
                <a:spcPts val="0"/>
              </a:spcBef>
              <a:buClr>
                <a:schemeClr val="dk2"/>
              </a:buClr>
              <a:buSzPct val="166666"/>
              <a:buFont typeface="Arial"/>
              <a:buChar char="•"/>
              <a:defRPr sz="3200" b="0" i="0" u="none" strike="noStrike" cap="none" baseline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742950" indent="-285750" algn="l" rtl="0">
              <a:spcBef>
                <a:spcPts val="560"/>
              </a:spcBef>
              <a:buClr>
                <a:schemeClr val="dk2"/>
              </a:buClr>
              <a:buSzPct val="100000"/>
              <a:buFont typeface="Courier New"/>
              <a:buChar char="o"/>
              <a:defRPr sz="2800" b="0" i="0" u="none" strike="noStrike" cap="none" baseline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1143000" indent="-228600" algn="l" rtl="0">
              <a:spcBef>
                <a:spcPts val="480"/>
              </a:spcBef>
              <a:buClr>
                <a:schemeClr val="dk2"/>
              </a:buClr>
              <a:buSzPct val="100000"/>
              <a:buFont typeface="Wingdings"/>
              <a:buChar char="§"/>
              <a:defRPr sz="2400" b="0" i="0" u="none" strike="noStrike" cap="none" baseline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600200" indent="-228600" algn="l" rtl="0">
              <a:spcBef>
                <a:spcPts val="400"/>
              </a:spcBef>
              <a:buClr>
                <a:schemeClr val="dk2"/>
              </a:buClr>
              <a:buSzPct val="166666"/>
              <a:buFont typeface="Arial"/>
              <a:buChar char="•"/>
              <a:defRPr sz="2000" b="0" i="0" u="none" strike="noStrike" cap="none" baseline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2057400" indent="-228600" algn="l" rtl="0">
              <a:spcBef>
                <a:spcPts val="400"/>
              </a:spcBef>
              <a:buClr>
                <a:schemeClr val="dk2"/>
              </a:buClr>
              <a:buSzPct val="100000"/>
              <a:buFont typeface="Courier New"/>
              <a:buChar char="o"/>
              <a:defRPr sz="2000" b="0" i="0" u="none" strike="noStrike" cap="none" baseline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514600" indent="-228600" algn="l" rtl="0">
              <a:spcBef>
                <a:spcPts val="400"/>
              </a:spcBef>
              <a:buClr>
                <a:schemeClr val="dk2"/>
              </a:buClr>
              <a:buSzPct val="100000"/>
              <a:buFont typeface="Wingdings"/>
              <a:buChar char="§"/>
              <a:defRPr sz="2000" b="0" i="0" u="none" strike="noStrike" cap="none" baseline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2971800" indent="-228600" algn="l" rtl="0">
              <a:spcBef>
                <a:spcPts val="400"/>
              </a:spcBef>
              <a:buClr>
                <a:schemeClr val="dk2"/>
              </a:buClr>
              <a:buSzPct val="166666"/>
              <a:buFont typeface="Arial"/>
              <a:buChar char="•"/>
              <a:defRPr sz="2000" b="0" i="0" u="none" strike="noStrike" cap="none" baseline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429000" indent="-228600" algn="l" rtl="0">
              <a:spcBef>
                <a:spcPts val="400"/>
              </a:spcBef>
              <a:buClr>
                <a:schemeClr val="dk2"/>
              </a:buClr>
              <a:buSzPct val="100000"/>
              <a:buFont typeface="Courier New"/>
              <a:buChar char="o"/>
              <a:defRPr sz="2000" b="0" i="0" u="none" strike="noStrike" cap="none" baseline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3886200" indent="-228600" algn="l" rtl="0">
              <a:spcBef>
                <a:spcPts val="400"/>
              </a:spcBef>
              <a:buClr>
                <a:schemeClr val="dk2"/>
              </a:buClr>
              <a:buSzPct val="100000"/>
              <a:buFont typeface="Wingdings"/>
              <a:buChar char="§"/>
              <a:defRPr sz="2000" b="0" i="0" u="none" strike="noStrike" cap="none" baseline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ctrTitle"/>
          </p:nvPr>
        </p:nvSpPr>
        <p:spPr>
          <a:xfrm>
            <a:off x="685812" y="1364998"/>
            <a:ext cx="7772400" cy="15465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buNone/>
            </a:pPr>
            <a:r>
              <a:rPr lang="en"/>
              <a:t>Walmart Case Study</a:t>
            </a:r>
          </a:p>
        </p:txBody>
      </p:sp>
      <p:sp>
        <p:nvSpPr>
          <p:cNvPr id="42" name="Shape 42"/>
          <p:cNvSpPr txBox="1">
            <a:spLocks noGrp="1"/>
          </p:cNvSpPr>
          <p:nvPr>
            <p:ph type="subTitle" idx="1"/>
          </p:nvPr>
        </p:nvSpPr>
        <p:spPr>
          <a:xfrm>
            <a:off x="685800" y="3372287"/>
            <a:ext cx="7772400" cy="104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buNone/>
            </a:pPr>
            <a:r>
              <a:rPr lang="en"/>
              <a:t>By: Rees Curtis, Jeffrey Christian, David Kim, Jenna Zivalich </a:t>
            </a:r>
          </a:p>
        </p:txBody>
      </p:sp>
      <p:sp>
        <p:nvSpPr>
          <p:cNvPr id="43" name="Shape 43"/>
          <p:cNvSpPr/>
          <p:nvPr/>
        </p:nvSpPr>
        <p:spPr>
          <a:xfrm>
            <a:off x="2497767" y="4418600"/>
            <a:ext cx="4148475" cy="2106775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3257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buNone/>
            </a:pPr>
            <a:r>
              <a:rPr lang="en"/>
              <a:t>Walmart Caught Using Child Labor in Bangladesh</a:t>
            </a:r>
          </a:p>
        </p:txBody>
      </p:sp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457200" y="1658990"/>
            <a:ext cx="8229600" cy="48401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31800" rtl="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/>
              <a:t>Walmart's policy at the time was to stop business with suppliers when violations occurred</a:t>
            </a:r>
          </a:p>
          <a:p>
            <a:pPr marL="457200" lvl="0" indent="-431800" rtl="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/>
              <a:t>NGO Maquila Solidarity Network said "cutting and running" is the worst response</a:t>
            </a:r>
          </a:p>
          <a:p>
            <a:pPr marL="914400" lvl="1" indent="-406400" rtl="0">
              <a:buClr>
                <a:schemeClr val="dk2"/>
              </a:buClr>
              <a:buSzPct val="87500"/>
              <a:buFont typeface="Courier New"/>
              <a:buChar char="o"/>
            </a:pPr>
            <a:r>
              <a:rPr lang="en"/>
              <a:t>It may discourage workers from telling the truth or encourage suppliers to subcontract work to avoid inspection</a:t>
            </a:r>
          </a:p>
          <a:p>
            <a:pPr marL="457200" lvl="0" indent="-431800" rtl="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/>
              <a:t>Walmart stopped doing business with the two factories right away</a:t>
            </a:r>
          </a:p>
          <a:p>
            <a:endParaRPr lang="en"/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3257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buNone/>
            </a:pPr>
            <a:r>
              <a:rPr lang="en"/>
              <a:t>Post-Conflicts</a:t>
            </a:r>
          </a:p>
        </p:txBody>
      </p:sp>
      <p:sp>
        <p:nvSpPr>
          <p:cNvPr id="106" name="Shape 106"/>
          <p:cNvSpPr txBox="1">
            <a:spLocks noGrp="1"/>
          </p:cNvSpPr>
          <p:nvPr>
            <p:ph type="body" idx="1"/>
          </p:nvPr>
        </p:nvSpPr>
        <p:spPr>
          <a:xfrm>
            <a:off x="457200" y="1658990"/>
            <a:ext cx="8229600" cy="48401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3257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buNone/>
            </a:pPr>
            <a:r>
              <a:rPr lang="en"/>
              <a:t>Report on Ethical Sourcing</a:t>
            </a:r>
          </a:p>
        </p:txBody>
      </p:sp>
      <p:sp>
        <p:nvSpPr>
          <p:cNvPr id="112" name="Shape 112"/>
          <p:cNvSpPr txBox="1">
            <a:spLocks noGrp="1"/>
          </p:cNvSpPr>
          <p:nvPr>
            <p:ph type="body" idx="1"/>
          </p:nvPr>
        </p:nvSpPr>
        <p:spPr>
          <a:xfrm>
            <a:off x="457200" y="1658990"/>
            <a:ext cx="8229600" cy="48401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31800" rtl="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/>
              <a:t>First released in 2005</a:t>
            </a:r>
          </a:p>
          <a:p>
            <a:pPr marL="457200" lvl="0" indent="-431800" rtl="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/>
              <a:t>Outlined Walmart ending business with 141 factories</a:t>
            </a:r>
          </a:p>
          <a:p>
            <a:pPr marL="914400" lvl="1" indent="-406400" rtl="0">
              <a:buClr>
                <a:schemeClr val="dk2"/>
              </a:buClr>
              <a:buSzPct val="87500"/>
              <a:buFont typeface="Courier New"/>
              <a:buChar char="o"/>
            </a:pPr>
            <a:r>
              <a:rPr lang="en"/>
              <a:t>Mostly due to Underage Labor Violations</a:t>
            </a:r>
          </a:p>
          <a:p>
            <a:pPr marL="457200" lvl="0" indent="-431800" rtl="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/>
              <a:t>"Standard for Suppliers" placed 14 as the age minimum for suppliers</a:t>
            </a:r>
          </a:p>
          <a:p>
            <a:pPr marL="457200" lvl="0" indent="-431800" rtl="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/>
              <a:t>Specifically states non-discrimination policies</a:t>
            </a: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3257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buNone/>
            </a:pPr>
            <a:r>
              <a:rPr lang="en"/>
              <a:t>Changing the game </a:t>
            </a:r>
          </a:p>
        </p:txBody>
      </p:sp>
      <p:sp>
        <p:nvSpPr>
          <p:cNvPr id="118" name="Shape 118"/>
          <p:cNvSpPr txBox="1">
            <a:spLocks noGrp="1"/>
          </p:cNvSpPr>
          <p:nvPr>
            <p:ph type="body" idx="1"/>
          </p:nvPr>
        </p:nvSpPr>
        <p:spPr>
          <a:xfrm>
            <a:off x="457200" y="1658990"/>
            <a:ext cx="8229600" cy="48401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31800" rtl="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/>
              <a:t>Changes in policy from lawsuits led the way</a:t>
            </a:r>
          </a:p>
          <a:p>
            <a:pPr marL="457200" lvl="0" indent="-431800" rtl="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/>
              <a:t>Walmart regarded as a "Global Legislator"</a:t>
            </a:r>
          </a:p>
          <a:p>
            <a:pPr marL="457200" lvl="0" indent="-431800" rtl="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/>
              <a:t>Changes in underage labor policies</a:t>
            </a:r>
          </a:p>
          <a:p>
            <a:pPr marL="914400" lvl="1" indent="-406400" rtl="0">
              <a:buClr>
                <a:schemeClr val="dk2"/>
              </a:buClr>
              <a:buSzPct val="87500"/>
              <a:buFont typeface="Courier New"/>
              <a:buChar char="o"/>
            </a:pPr>
            <a:r>
              <a:rPr lang="en"/>
              <a:t>Strict corporate policy that was difficult to implement in developing countries.</a:t>
            </a:r>
          </a:p>
        </p:txBody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 txBox="1">
            <a:spLocks noGrp="1"/>
          </p:cNvSpPr>
          <p:nvPr>
            <p:ph type="title"/>
          </p:nvPr>
        </p:nvSpPr>
        <p:spPr>
          <a:xfrm>
            <a:off x="457200" y="-12"/>
            <a:ext cx="8229600" cy="13257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buNone/>
            </a:pPr>
            <a:r>
              <a:rPr lang="en"/>
              <a:t>Leading the Way</a:t>
            </a:r>
          </a:p>
        </p:txBody>
      </p:sp>
      <p:sp>
        <p:nvSpPr>
          <p:cNvPr id="124" name="Shape 124"/>
          <p:cNvSpPr txBox="1">
            <a:spLocks noGrp="1"/>
          </p:cNvSpPr>
          <p:nvPr>
            <p:ph type="body" idx="1"/>
          </p:nvPr>
        </p:nvSpPr>
        <p:spPr>
          <a:xfrm>
            <a:off x="457200" y="1325699"/>
            <a:ext cx="8229600" cy="51734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31800" rtl="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/>
              <a:t>Annual Global Responsibility Report</a:t>
            </a:r>
          </a:p>
          <a:p>
            <a:pPr marL="914400" lvl="1" indent="-406400" rtl="0">
              <a:buClr>
                <a:schemeClr val="dk2"/>
              </a:buClr>
              <a:buSzPct val="87500"/>
              <a:buFont typeface="Courier New"/>
              <a:buChar char="o"/>
            </a:pPr>
            <a:r>
              <a:rPr lang="en"/>
              <a:t>Triple Bottom Line and the Three P's</a:t>
            </a:r>
          </a:p>
          <a:p>
            <a:pPr marL="914400" lvl="1" indent="-406400" rtl="0">
              <a:buClr>
                <a:schemeClr val="dk2"/>
              </a:buClr>
              <a:buSzPct val="87500"/>
              <a:buFont typeface="Courier New"/>
              <a:buChar char="o"/>
            </a:pPr>
            <a:r>
              <a:rPr lang="en"/>
              <a:t>Focus on Gender Equality and a Diverse Workplace</a:t>
            </a:r>
          </a:p>
          <a:p>
            <a:pPr marL="457200" lvl="0" indent="-431800" rtl="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/>
              <a:t>Gender Equality and Diversity policies in report.</a:t>
            </a:r>
          </a:p>
          <a:p>
            <a:pPr marL="457200" lvl="0" indent="-431800" rtl="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/>
              <a:t>Advisory Board on Gender Equality and Diversity for equal and enhanced opportunities.</a:t>
            </a:r>
          </a:p>
          <a:p>
            <a:pPr marL="914400" lvl="1" indent="-406400" rtl="0">
              <a:buClr>
                <a:schemeClr val="dk2"/>
              </a:buClr>
              <a:buSzPct val="87500"/>
              <a:buFont typeface="Courier New"/>
              <a:buChar char="o"/>
            </a:pPr>
            <a:r>
              <a:rPr lang="en"/>
              <a:t>Increase in more than 1,000 female officials and managers from 2005-2010</a:t>
            </a:r>
          </a:p>
        </p:txBody>
      </p: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 txBox="1">
            <a:spLocks noGrp="1"/>
          </p:cNvSpPr>
          <p:nvPr>
            <p:ph type="body" idx="1"/>
          </p:nvPr>
        </p:nvSpPr>
        <p:spPr>
          <a:xfrm>
            <a:off x="457200" y="1658990"/>
            <a:ext cx="8229600" cy="48401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31800" rtl="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/>
              <a:t>2005, Walmart released Report on Ethical Sourcing</a:t>
            </a:r>
          </a:p>
          <a:p>
            <a:pPr marL="914400" lvl="1" indent="-406400" rtl="0">
              <a:buClr>
                <a:schemeClr val="dk2"/>
              </a:buClr>
              <a:buSzPct val="87500"/>
              <a:buFont typeface="Courier New"/>
              <a:buChar char="o"/>
            </a:pPr>
            <a:r>
              <a:rPr lang="en"/>
              <a:t>Same time as Canadian Radio Station released information on Bangladesh</a:t>
            </a:r>
          </a:p>
          <a:p>
            <a:pPr marL="914400" lvl="1" indent="-406400" rtl="0">
              <a:buClr>
                <a:schemeClr val="dk2"/>
              </a:buClr>
              <a:buSzPct val="87500"/>
              <a:buFont typeface="Courier New"/>
              <a:buChar char="o"/>
            </a:pPr>
            <a:r>
              <a:rPr lang="en"/>
              <a:t>Led to underage labor policy changes</a:t>
            </a:r>
          </a:p>
          <a:p>
            <a:pPr marL="457200" lvl="0" indent="-431800" rtl="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/>
              <a:t>More gender focused as lawsuit with Dukes et al continues</a:t>
            </a:r>
          </a:p>
          <a:p>
            <a:pPr marL="914400" lvl="1" indent="-406400" rtl="0">
              <a:buClr>
                <a:schemeClr val="dk2"/>
              </a:buClr>
              <a:buSzPct val="87500"/>
              <a:buFont typeface="Courier New"/>
              <a:buChar char="o"/>
            </a:pPr>
            <a:r>
              <a:rPr lang="en"/>
              <a:t>Making numbers appear how they want</a:t>
            </a:r>
          </a:p>
          <a:p>
            <a:pPr marL="457200" lvl="0" indent="-431800" rtl="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/>
              <a:t>Changes for the wrong reasons? </a:t>
            </a:r>
          </a:p>
        </p:txBody>
      </p:sp>
      <p:sp>
        <p:nvSpPr>
          <p:cNvPr id="130" name="Shape 13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3257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buNone/>
            </a:pPr>
            <a:r>
              <a:rPr lang="en"/>
              <a:t>Changes in CSR and Policy	</a:t>
            </a:r>
          </a:p>
        </p:txBody>
      </p:sp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3257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buNone/>
            </a:pPr>
            <a:r>
              <a:rPr lang="en"/>
              <a:t>Any Questions?</a:t>
            </a:r>
          </a:p>
        </p:txBody>
      </p:sp>
      <p:sp>
        <p:nvSpPr>
          <p:cNvPr id="136" name="Shape 136"/>
          <p:cNvSpPr txBox="1">
            <a:spLocks noGrp="1"/>
          </p:cNvSpPr>
          <p:nvPr>
            <p:ph type="body" idx="1"/>
          </p:nvPr>
        </p:nvSpPr>
        <p:spPr>
          <a:xfrm>
            <a:off x="457200" y="1658990"/>
            <a:ext cx="8229600" cy="48401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3257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buNone/>
            </a:pPr>
            <a:r>
              <a:rPr lang="en"/>
              <a:t>Intro...</a:t>
            </a:r>
          </a:p>
        </p:txBody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457200" y="1658990"/>
            <a:ext cx="8229600" cy="48401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31800" rtl="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/>
              <a:t>What is CSR?</a:t>
            </a:r>
          </a:p>
          <a:p>
            <a:pPr marL="914400" lvl="1" indent="-406400" rtl="0">
              <a:buClr>
                <a:schemeClr val="dk2"/>
              </a:buClr>
              <a:buSzPct val="87500"/>
              <a:buFont typeface="Courier New"/>
              <a:buChar char="o"/>
            </a:pPr>
            <a:r>
              <a:rPr lang="en"/>
              <a:t>the responsibility of enterprises for their impacts on society </a:t>
            </a:r>
          </a:p>
          <a:p>
            <a:pPr marL="457200" lvl="0" indent="-431800" rtl="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/>
              <a:t>No governmental regulation regarding CSR or business best practices in US</a:t>
            </a:r>
          </a:p>
          <a:p>
            <a:pPr marL="457200" lvl="0" indent="-431800" rtl="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/>
              <a:t>Codes of conduct</a:t>
            </a:r>
          </a:p>
          <a:p>
            <a:pPr marL="457200" lvl="0" indent="-43180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/>
              <a:t>Multilayered concept that consists of 4 interrelated aspects: economic, legal, ethical, &amp; philanthropic responsibilities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title"/>
          </p:nvPr>
        </p:nvSpPr>
        <p:spPr>
          <a:xfrm>
            <a:off x="457200" y="274646"/>
            <a:ext cx="8229600" cy="951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buNone/>
            </a:pPr>
            <a:r>
              <a:rPr lang="en"/>
              <a:t>Walmart's Profile</a:t>
            </a:r>
          </a:p>
        </p:txBody>
      </p:sp>
      <p:sp>
        <p:nvSpPr>
          <p:cNvPr id="55" name="Shape 55"/>
          <p:cNvSpPr txBox="1">
            <a:spLocks noGrp="1"/>
          </p:cNvSpPr>
          <p:nvPr>
            <p:ph type="body" idx="1"/>
          </p:nvPr>
        </p:nvSpPr>
        <p:spPr>
          <a:xfrm>
            <a:off x="457200" y="1225650"/>
            <a:ext cx="8229600" cy="54573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 sz="3000"/>
              <a:t>largest general employer in the US as well as being world's largest retailer </a:t>
            </a:r>
          </a:p>
          <a:p>
            <a:pPr marL="457200" lvl="0" indent="-419100" rtl="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 sz="3000"/>
              <a:t>2.2 million associates worldwide</a:t>
            </a:r>
          </a:p>
          <a:p>
            <a:pPr marL="457200" lvl="0" indent="-419100" rtl="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 sz="3000"/>
              <a:t>net sales: $443 billion in fiscal year of 2012</a:t>
            </a:r>
          </a:p>
          <a:p>
            <a:pPr marL="457200" lvl="0" indent="-419100" rtl="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 sz="3000"/>
              <a:t>more than 10,130 retail units under 69 different banners in 27 countries </a:t>
            </a:r>
          </a:p>
          <a:p>
            <a:pPr marL="457200" lvl="0" indent="-419100" rtl="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 sz="3000"/>
              <a:t>Founded in 1962- Walmart discount store in Rogers, Arkansas </a:t>
            </a:r>
          </a:p>
          <a:p>
            <a:pPr marL="457200" lvl="0" indent="-419100" rtl="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 sz="3000"/>
              <a:t>1969- Wal-Mart Stores, Inc. </a:t>
            </a:r>
          </a:p>
          <a:p>
            <a:pPr marL="457200" lvl="0" indent="-419100" rtl="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 sz="3000"/>
              <a:t>1970- began trading on OTC markets</a:t>
            </a:r>
          </a:p>
          <a:p>
            <a:pPr marL="457200" lvl="0" indent="-41910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 sz="3000"/>
              <a:t>1972- listed on NYSE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body" idx="1"/>
          </p:nvPr>
        </p:nvSpPr>
        <p:spPr>
          <a:xfrm>
            <a:off x="457200" y="1658990"/>
            <a:ext cx="8229600" cy="48401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3257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endParaRPr/>
          </a:p>
        </p:txBody>
      </p:sp>
      <p:sp>
        <p:nvSpPr>
          <p:cNvPr id="62" name="Shape 62"/>
          <p:cNvSpPr/>
          <p:nvPr/>
        </p:nvSpPr>
        <p:spPr>
          <a:xfrm>
            <a:off x="204575" y="612262"/>
            <a:ext cx="9143998" cy="7341324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  <p:sp>
        <p:nvSpPr>
          <p:cNvPr id="63" name="Shape 63"/>
          <p:cNvSpPr/>
          <p:nvPr/>
        </p:nvSpPr>
        <p:spPr>
          <a:xfrm>
            <a:off x="1672250" y="-1495837"/>
            <a:ext cx="9143998" cy="7341324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  <p:sp>
        <p:nvSpPr>
          <p:cNvPr id="64" name="Shape 64"/>
          <p:cNvSpPr/>
          <p:nvPr/>
        </p:nvSpPr>
        <p:spPr>
          <a:xfrm>
            <a:off x="0" y="-241662"/>
            <a:ext cx="9143998" cy="7341324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3257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buNone/>
            </a:pPr>
            <a:r>
              <a:rPr lang="en"/>
              <a:t>Troubles with CSR...</a:t>
            </a:r>
          </a:p>
        </p:txBody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>
            <a:off x="457200" y="1658990"/>
            <a:ext cx="8229600" cy="48401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31800" rtl="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/>
              <a:t>Walmart faced many obstacles over the year</a:t>
            </a:r>
          </a:p>
          <a:p>
            <a:pPr marL="457200" lvl="0" indent="-431800" rtl="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/>
              <a:t>development of its code of conduct and annual reporting </a:t>
            </a:r>
          </a:p>
          <a:p>
            <a:pPr marL="457200" lvl="0" indent="-431800" rtl="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/>
              <a:t>illustrated in two cases:</a:t>
            </a:r>
          </a:p>
          <a:p>
            <a:pPr marL="914400" lvl="1" indent="-406400" rtl="0">
              <a:buClr>
                <a:schemeClr val="dk2"/>
              </a:buClr>
              <a:buSzPct val="87500"/>
              <a:buFont typeface="Courier New"/>
              <a:buChar char="o"/>
            </a:pPr>
            <a:r>
              <a:rPr lang="en"/>
              <a:t>Walmart Stores Inc v. Dukes et al</a:t>
            </a:r>
          </a:p>
          <a:p>
            <a:pPr marL="914400" lvl="1" indent="-406400">
              <a:buClr>
                <a:schemeClr val="dk2"/>
              </a:buClr>
              <a:buSzPct val="87500"/>
              <a:buFont typeface="Courier New"/>
              <a:buChar char="o"/>
            </a:pPr>
            <a:r>
              <a:rPr lang="en"/>
              <a:t>Child labor scandal in Bangladesh 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>
            <a:spLocks noGrp="1"/>
          </p:cNvSpPr>
          <p:nvPr>
            <p:ph type="title"/>
          </p:nvPr>
        </p:nvSpPr>
        <p:spPr>
          <a:xfrm>
            <a:off x="515950" y="69048"/>
            <a:ext cx="8229600" cy="11420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buNone/>
            </a:pPr>
            <a:r>
              <a:rPr lang="en"/>
              <a:t>Walmart CSR Policies</a:t>
            </a:r>
          </a:p>
        </p:txBody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>
            <a:off x="457200" y="1515949"/>
            <a:ext cx="8229600" cy="48548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81000" rtl="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 sz="2400"/>
              <a:t>Walmart is referred in the CSR field as a "Global Legislator" </a:t>
            </a:r>
          </a:p>
          <a:p>
            <a:pPr marL="914400" lvl="1" indent="-381000" rtl="0">
              <a:buClr>
                <a:schemeClr val="dk2"/>
              </a:buClr>
              <a:buSzPct val="100000"/>
              <a:buFont typeface="Courier New"/>
              <a:buChar char="o"/>
            </a:pPr>
            <a:r>
              <a:rPr lang="en" sz="2400"/>
              <a:t>They use contractual relationships to regulate global suppliers </a:t>
            </a:r>
          </a:p>
          <a:p>
            <a:pPr marL="457200" lvl="0" indent="-381000" rtl="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 sz="2400"/>
              <a:t>Walmart publishes its own Global Responsibility Report annually </a:t>
            </a:r>
          </a:p>
          <a:p>
            <a:pPr marL="914400" lvl="1" indent="-381000" rtl="0">
              <a:buClr>
                <a:schemeClr val="dk2"/>
              </a:buClr>
              <a:buSzPct val="100000"/>
              <a:buFont typeface="Courier New"/>
              <a:buChar char="o"/>
            </a:pPr>
            <a:r>
              <a:rPr lang="en" sz="2400"/>
              <a:t>Three parameters: Environment, Social, and Goals. </a:t>
            </a:r>
          </a:p>
          <a:p>
            <a:pPr marL="457200" lvl="0" indent="-381000" rtl="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 sz="2400"/>
              <a:t>Walmart's performance, policies, and financial figures portray it as a model company on CSR</a:t>
            </a:r>
          </a:p>
          <a:p>
            <a:pPr marL="914400" lvl="1" indent="-381000" rtl="0">
              <a:buClr>
                <a:schemeClr val="dk2"/>
              </a:buClr>
              <a:buSzPct val="100000"/>
              <a:buFont typeface="Courier New"/>
              <a:buChar char="o"/>
            </a:pPr>
            <a:r>
              <a:rPr lang="en" sz="2400"/>
              <a:t>Financial investments: education, health, fighting hunger, local farmer's support, and affordable food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3257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buNone/>
            </a:pPr>
            <a:r>
              <a:rPr lang="en"/>
              <a:t>Walmart Stores Inc. v Dukes et al</a:t>
            </a:r>
          </a:p>
        </p:txBody>
      </p:sp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>
            <a:off x="457200" y="1658990"/>
            <a:ext cx="8229600" cy="48401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 sz="3000"/>
              <a:t>National class action suit against Walmart </a:t>
            </a:r>
          </a:p>
          <a:p>
            <a:pPr marL="457200" lvl="0" indent="-419100" rtl="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 sz="3000"/>
              <a:t>Plaintiffs alleged that female employees were discriminated against based on gender</a:t>
            </a:r>
          </a:p>
          <a:p>
            <a:pPr marL="457200" lvl="0" indent="-419100" rtl="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 sz="3000"/>
              <a:t>Civil Rights Act of 1964</a:t>
            </a:r>
          </a:p>
          <a:p>
            <a:pPr marL="914400" lvl="1" indent="-419100" rtl="0">
              <a:buClr>
                <a:schemeClr val="dk2"/>
              </a:buClr>
              <a:buSzPct val="100000"/>
              <a:buFont typeface="Courier New"/>
              <a:buChar char="o"/>
            </a:pPr>
            <a:r>
              <a:rPr lang="en" sz="3000"/>
              <a:t>Discriminated against regarding pay and promotions to top management positions</a:t>
            </a:r>
          </a:p>
          <a:p>
            <a:pPr marL="457200" lvl="0" indent="-419100" rtl="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 sz="3000"/>
              <a:t>Walmart appealed, arguing that the seven lead plaintiffs were not typical of the class</a:t>
            </a:r>
          </a:p>
          <a:p>
            <a:pPr marL="457200" lvl="0" indent="-419100" rtl="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 sz="3000"/>
              <a:t>In 2010, the Supreme Court ruled to reverse the class certification</a:t>
            </a:r>
          </a:p>
          <a:p>
            <a:endParaRPr lang="en" sz="3000"/>
          </a:p>
          <a:p>
            <a:endParaRPr lang="en" sz="3000"/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 txBox="1">
            <a:spLocks noGrp="1"/>
          </p:cNvSpPr>
          <p:nvPr>
            <p:ph type="title"/>
          </p:nvPr>
        </p:nvSpPr>
        <p:spPr>
          <a:xfrm>
            <a:off x="457200" y="274646"/>
            <a:ext cx="8229600" cy="9657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buNone/>
            </a:pPr>
            <a:r>
              <a:rPr lang="en"/>
              <a:t>
Walmart Stores Inc. v Dukes et al</a:t>
            </a:r>
          </a:p>
        </p:txBody>
      </p:sp>
      <p:sp>
        <p:nvSpPr>
          <p:cNvPr id="88" name="Shape 88"/>
          <p:cNvSpPr txBox="1">
            <a:spLocks noGrp="1"/>
          </p:cNvSpPr>
          <p:nvPr>
            <p:ph type="body" idx="1"/>
          </p:nvPr>
        </p:nvSpPr>
        <p:spPr>
          <a:xfrm>
            <a:off x="457200" y="1240349"/>
            <a:ext cx="8229600" cy="5259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 sz="3000"/>
              <a:t>The Supreme Court concluded that the plaintiffs did not have enough in common</a:t>
            </a:r>
          </a:p>
          <a:p>
            <a:pPr marL="457200" lvl="0" indent="-419100" rtl="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 sz="3000"/>
              <a:t>The case would have comprised of all female Walmart employees post 1998</a:t>
            </a:r>
          </a:p>
          <a:p>
            <a:pPr marL="914400" lvl="1" indent="-419100" rtl="0">
              <a:buClr>
                <a:schemeClr val="dk2"/>
              </a:buClr>
              <a:buSzPct val="100000"/>
              <a:buFont typeface="Courier New"/>
              <a:buChar char="o"/>
            </a:pPr>
            <a:r>
              <a:rPr lang="en" sz="3000"/>
              <a:t>Estimated to be 1.5 million women</a:t>
            </a:r>
          </a:p>
          <a:p>
            <a:pPr marL="914400" lvl="1" indent="-419100" rtl="0">
              <a:buClr>
                <a:schemeClr val="dk2"/>
              </a:buClr>
              <a:buSzPct val="100000"/>
              <a:buFont typeface="Courier New"/>
              <a:buChar char="o"/>
            </a:pPr>
            <a:r>
              <a:rPr lang="en" sz="3000"/>
              <a:t>Would have been the largest class action lawsuit in US History </a:t>
            </a:r>
          </a:p>
          <a:p>
            <a:pPr marL="457200" lvl="0" indent="-419100" rtl="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 sz="3000"/>
              <a:t>In 2011, the plaintiffs amended the lawsuit to only comprise of female employees in California</a:t>
            </a:r>
          </a:p>
          <a:p>
            <a:pPr marL="914400" lvl="1" indent="-419100" rtl="0">
              <a:buClr>
                <a:schemeClr val="dk2"/>
              </a:buClr>
              <a:buSzPct val="100000"/>
              <a:buFont typeface="Courier New"/>
              <a:buChar char="o"/>
            </a:pPr>
            <a:r>
              <a:rPr lang="en" sz="3000"/>
              <a:t>This will lead to additional lawsuits at the state or regional level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3257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buNone/>
            </a:pPr>
            <a:r>
              <a:rPr lang="en"/>
              <a:t>Walmart Caught Using Child Labor in Bangladesh</a:t>
            </a:r>
          </a:p>
        </p:txBody>
      </p:sp>
      <p:sp>
        <p:nvSpPr>
          <p:cNvPr id="94" name="Shape 94"/>
          <p:cNvSpPr txBox="1">
            <a:spLocks noGrp="1"/>
          </p:cNvSpPr>
          <p:nvPr>
            <p:ph type="body" idx="1"/>
          </p:nvPr>
        </p:nvSpPr>
        <p:spPr>
          <a:xfrm>
            <a:off x="457200" y="1658990"/>
            <a:ext cx="8229600" cy="48401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31800" rtl="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/>
              <a:t>In 2005, a radio program made news that Walmart was using children ages 10-14 in two Bangladesh factories</a:t>
            </a:r>
          </a:p>
          <a:p>
            <a:pPr marL="457200" lvl="0" indent="-431800" rtl="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/>
              <a:t>Children made less than $50 a month </a:t>
            </a:r>
          </a:p>
          <a:p>
            <a:pPr marL="457200" lvl="0" indent="-431800">
              <a:buClr>
                <a:schemeClr val="dk2"/>
              </a:buClr>
              <a:buSzPct val="166666"/>
              <a:buFont typeface="Arial"/>
              <a:buChar char="•"/>
            </a:pPr>
            <a:r>
              <a:rPr lang="en"/>
              <a:t>Products from the factories were exported to Canada 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>
  <a:themeElements>
    <a:clrScheme name="Custom 506">
      <a:dk1>
        <a:srgbClr val="000000"/>
      </a:dk1>
      <a:lt1>
        <a:srgbClr val="FFFFFF"/>
      </a:lt1>
      <a:dk2>
        <a:srgbClr val="00387E"/>
      </a:dk2>
      <a:lt2>
        <a:srgbClr val="C6D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387E"/>
      </a:hlink>
      <a:folHlink>
        <a:srgbClr val="96969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843</Words>
  <Application>Microsoft Office PowerPoint</Application>
  <PresentationFormat>On-screen Show (4:3)</PresentationFormat>
  <Paragraphs>90</Paragraphs>
  <Slides>16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/>
      <vt:lpstr>Walmart Case Study</vt:lpstr>
      <vt:lpstr>Intro...</vt:lpstr>
      <vt:lpstr>Walmart's Profile</vt:lpstr>
      <vt:lpstr>Slide 4</vt:lpstr>
      <vt:lpstr>Troubles with CSR...</vt:lpstr>
      <vt:lpstr>Walmart CSR Policies</vt:lpstr>
      <vt:lpstr>Walmart Stores Inc. v Dukes et al</vt:lpstr>
      <vt:lpstr>
Walmart Stores Inc. v Dukes et al</vt:lpstr>
      <vt:lpstr>Walmart Caught Using Child Labor in Bangladesh</vt:lpstr>
      <vt:lpstr>Walmart Caught Using Child Labor in Bangladesh</vt:lpstr>
      <vt:lpstr>Post-Conflicts</vt:lpstr>
      <vt:lpstr>Report on Ethical Sourcing</vt:lpstr>
      <vt:lpstr>Changing the game </vt:lpstr>
      <vt:lpstr>Leading the Way</vt:lpstr>
      <vt:lpstr>Changes in CSR and Policy </vt:lpstr>
      <vt:lpstr>Any Questions?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Walmart Case Study</dc:title>
  <dc:creator>JC</dc:creator>
  <cp:lastModifiedBy>Jody</cp:lastModifiedBy>
  <cp:revision>1</cp:revision>
  <dcterms:modified xsi:type="dcterms:W3CDTF">2013-07-18T00:16:11Z</dcterms:modified>
</cp:coreProperties>
</file>