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7" r:id="rId1"/>
  </p:sldMasterIdLst>
  <p:notesMasterIdLst>
    <p:notesMasterId r:id="rId17"/>
  </p:notesMasterIdLst>
  <p:sldIdLst>
    <p:sldId id="256" r:id="rId2"/>
    <p:sldId id="257" r:id="rId3"/>
    <p:sldId id="261" r:id="rId4"/>
    <p:sldId id="258" r:id="rId5"/>
    <p:sldId id="262" r:id="rId6"/>
    <p:sldId id="264" r:id="rId7"/>
    <p:sldId id="259" r:id="rId8"/>
    <p:sldId id="265" r:id="rId9"/>
    <p:sldId id="270" r:id="rId10"/>
    <p:sldId id="266" r:id="rId11"/>
    <p:sldId id="260" r:id="rId12"/>
    <p:sldId id="269" r:id="rId13"/>
    <p:sldId id="263" r:id="rId14"/>
    <p:sldId id="267"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2" autoAdjust="0"/>
    <p:restoredTop sz="74306" autoAdjust="0"/>
  </p:normalViewPr>
  <p:slideViewPr>
    <p:cSldViewPr snapToGrid="0" snapToObjects="1">
      <p:cViewPr varScale="1">
        <p:scale>
          <a:sx n="64" d="100"/>
          <a:sy n="64" d="100"/>
        </p:scale>
        <p:origin x="-112"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5DB77-FD2B-7E4D-9EAD-F93786E7D211}" type="datetimeFigureOut">
              <a:rPr lang="en-US" smtClean="0"/>
              <a:t>7/31/13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C6202-7D4B-A843-839F-9FFDBF1C0522}" type="slidenum">
              <a:rPr lang="en-US" smtClean="0"/>
              <a:t>‹#›</a:t>
            </a:fld>
            <a:endParaRPr lang="en-US"/>
          </a:p>
        </p:txBody>
      </p:sp>
    </p:spTree>
    <p:extLst>
      <p:ext uri="{BB962C8B-B14F-4D97-AF65-F5344CB8AC3E}">
        <p14:creationId xmlns:p14="http://schemas.microsoft.com/office/powerpoint/2010/main" val="39422343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-used it to track device on Jeep Grand Cherokee registered under Jones’s wife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CC6202-7D4B-A843-839F-9FFDBF1C0522}" type="slidenum">
              <a:rPr lang="en-US" smtClean="0"/>
              <a:t>5</a:t>
            </a:fld>
            <a:endParaRPr lang="en-US"/>
          </a:p>
        </p:txBody>
      </p:sp>
    </p:spTree>
    <p:extLst>
      <p:ext uri="{BB962C8B-B14F-4D97-AF65-F5344CB8AC3E}">
        <p14:creationId xmlns:p14="http://schemas.microsoft.com/office/powerpoint/2010/main" val="120098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-DC Court:</a:t>
            </a:r>
          </a:p>
          <a:p>
            <a:r>
              <a:rPr lang="en-US" sz="1200" kern="1200" dirty="0" smtClean="0">
                <a:solidFill>
                  <a:schemeClr val="tx1"/>
                </a:solidFill>
                <a:latin typeface="+mn-lt"/>
                <a:ea typeface="+mn-ea"/>
                <a:cs typeface="+mn-cs"/>
              </a:rPr>
              <a:t>--Jones filed a motion to suppress evidence before trial but the District Court granted the motion only in part</a:t>
            </a:r>
          </a:p>
          <a:p>
            <a:r>
              <a:rPr lang="en-US" sz="1200" kern="1200" dirty="0" smtClean="0">
                <a:solidFill>
                  <a:schemeClr val="tx1"/>
                </a:solidFill>
                <a:latin typeface="+mn-lt"/>
                <a:ea typeface="+mn-ea"/>
                <a:cs typeface="+mn-cs"/>
              </a:rPr>
              <a:t>--Court replied only parts of the vehicle movement because public transportation areas were okay</a:t>
            </a:r>
          </a:p>
          <a:p>
            <a:r>
              <a:rPr lang="en-US" sz="1200" kern="1200" dirty="0" smtClean="0">
                <a:solidFill>
                  <a:schemeClr val="tx1"/>
                </a:solidFill>
                <a:latin typeface="+mn-lt"/>
                <a:ea typeface="+mn-ea"/>
                <a:cs typeface="+mn-cs"/>
              </a:rPr>
              <a:t>--Decision-guilty of possession and intent to sell cocaine… 97 kg cocaine 1 kg co. base, $850,000 in cash, decide to have life in prison</a:t>
            </a:r>
            <a:endParaRPr lang="en-US" dirty="0"/>
          </a:p>
        </p:txBody>
      </p:sp>
      <p:sp>
        <p:nvSpPr>
          <p:cNvPr id="4" name="Slide Number Placeholder 3"/>
          <p:cNvSpPr>
            <a:spLocks noGrp="1"/>
          </p:cNvSpPr>
          <p:nvPr>
            <p:ph type="sldNum" sz="quarter" idx="10"/>
          </p:nvPr>
        </p:nvSpPr>
        <p:spPr/>
        <p:txBody>
          <a:bodyPr/>
          <a:lstStyle/>
          <a:p>
            <a:fld id="{51CC6202-7D4B-A843-839F-9FFDBF1C0522}" type="slidenum">
              <a:rPr lang="en-US" smtClean="0"/>
              <a:t>6</a:t>
            </a:fld>
            <a:endParaRPr lang="en-US"/>
          </a:p>
        </p:txBody>
      </p:sp>
    </p:spTree>
    <p:extLst>
      <p:ext uri="{BB962C8B-B14F-4D97-AF65-F5344CB8AC3E}">
        <p14:creationId xmlns:p14="http://schemas.microsoft.com/office/powerpoint/2010/main" val="416754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C6202-7D4B-A843-839F-9FFDBF1C0522}" type="slidenum">
              <a:rPr lang="en-US" smtClean="0"/>
              <a:t>7</a:t>
            </a:fld>
            <a:endParaRPr lang="en-US"/>
          </a:p>
        </p:txBody>
      </p:sp>
    </p:spTree>
    <p:extLst>
      <p:ext uri="{BB962C8B-B14F-4D97-AF65-F5344CB8AC3E}">
        <p14:creationId xmlns:p14="http://schemas.microsoft.com/office/powerpoint/2010/main" val="63737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C6202-7D4B-A843-839F-9FFDBF1C0522}" type="slidenum">
              <a:rPr lang="en-US" smtClean="0"/>
              <a:t>8</a:t>
            </a:fld>
            <a:endParaRPr lang="en-US"/>
          </a:p>
        </p:txBody>
      </p:sp>
    </p:spTree>
    <p:extLst>
      <p:ext uri="{BB962C8B-B14F-4D97-AF65-F5344CB8AC3E}">
        <p14:creationId xmlns:p14="http://schemas.microsoft.com/office/powerpoint/2010/main" val="347782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term GPS is okay because</a:t>
            </a:r>
            <a:r>
              <a:rPr lang="en-US" baseline="0" dirty="0" smtClean="0"/>
              <a:t> </a:t>
            </a:r>
            <a:r>
              <a:rPr lang="en-US" baseline="0" dirty="0" err="1" smtClean="0"/>
              <a:t>Knotts</a:t>
            </a:r>
            <a:r>
              <a:rPr lang="en-US" baseline="0" dirty="0" smtClean="0"/>
              <a:t> was short distance </a:t>
            </a:r>
            <a:endParaRPr lang="en-US" dirty="0"/>
          </a:p>
        </p:txBody>
      </p:sp>
      <p:sp>
        <p:nvSpPr>
          <p:cNvPr id="4" name="Slide Number Placeholder 3"/>
          <p:cNvSpPr>
            <a:spLocks noGrp="1"/>
          </p:cNvSpPr>
          <p:nvPr>
            <p:ph type="sldNum" sz="quarter" idx="10"/>
          </p:nvPr>
        </p:nvSpPr>
        <p:spPr/>
        <p:txBody>
          <a:bodyPr/>
          <a:lstStyle/>
          <a:p>
            <a:fld id="{51CC6202-7D4B-A843-839F-9FFDBF1C0522}" type="slidenum">
              <a:rPr lang="en-US" smtClean="0"/>
              <a:t>11</a:t>
            </a:fld>
            <a:endParaRPr lang="en-US"/>
          </a:p>
        </p:txBody>
      </p:sp>
    </p:spTree>
    <p:extLst>
      <p:ext uri="{BB962C8B-B14F-4D97-AF65-F5344CB8AC3E}">
        <p14:creationId xmlns:p14="http://schemas.microsoft.com/office/powerpoint/2010/main" val="21776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eriod"/>
            </a:pPr>
            <a:r>
              <a:rPr lang="en-US" dirty="0" smtClean="0"/>
              <a:t>Court cases</a:t>
            </a:r>
            <a:r>
              <a:rPr lang="en-US" baseline="0" dirty="0" smtClean="0"/>
              <a:t> should follow precedence.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1CC6202-7D4B-A843-839F-9FFDBF1C0522}" type="slidenum">
              <a:rPr lang="en-US" smtClean="0"/>
              <a:t>12</a:t>
            </a:fld>
            <a:endParaRPr lang="en-US"/>
          </a:p>
        </p:txBody>
      </p:sp>
    </p:spTree>
    <p:extLst>
      <p:ext uri="{BB962C8B-B14F-4D97-AF65-F5344CB8AC3E}">
        <p14:creationId xmlns:p14="http://schemas.microsoft.com/office/powerpoint/2010/main" val="267200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a:t>
            </a:r>
            <a:r>
              <a:rPr lang="en-US" baseline="0" dirty="0" smtClean="0"/>
              <a:t> term monitoring in investigations of most offenses impinges on expectations of privacy </a:t>
            </a:r>
            <a:endParaRPr lang="en-US" dirty="0" smtClean="0"/>
          </a:p>
          <a:p>
            <a:r>
              <a:rPr lang="en-US" dirty="0" smtClean="0"/>
              <a:t>-short term surveillance still invades</a:t>
            </a:r>
            <a:r>
              <a:rPr lang="en-US" baseline="0" dirty="0" smtClean="0"/>
              <a:t> privacy because it can tell where you go </a:t>
            </a:r>
            <a:endParaRPr lang="en-US" dirty="0" smtClean="0"/>
          </a:p>
          <a:p>
            <a:endParaRPr lang="en-US" dirty="0"/>
          </a:p>
        </p:txBody>
      </p:sp>
      <p:sp>
        <p:nvSpPr>
          <p:cNvPr id="4" name="Slide Number Placeholder 3"/>
          <p:cNvSpPr>
            <a:spLocks noGrp="1"/>
          </p:cNvSpPr>
          <p:nvPr>
            <p:ph type="sldNum" sz="quarter" idx="10"/>
          </p:nvPr>
        </p:nvSpPr>
        <p:spPr/>
        <p:txBody>
          <a:bodyPr/>
          <a:lstStyle/>
          <a:p>
            <a:fld id="{51CC6202-7D4B-A843-839F-9FFDBF1C0522}" type="slidenum">
              <a:rPr lang="en-US" smtClean="0"/>
              <a:t>13</a:t>
            </a:fld>
            <a:endParaRPr lang="en-US"/>
          </a:p>
        </p:txBody>
      </p:sp>
    </p:spTree>
    <p:extLst>
      <p:ext uri="{BB962C8B-B14F-4D97-AF65-F5344CB8AC3E}">
        <p14:creationId xmlns:p14="http://schemas.microsoft.com/office/powerpoint/2010/main" val="320205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C6202-7D4B-A843-839F-9FFDBF1C0522}" type="slidenum">
              <a:rPr lang="en-US" smtClean="0"/>
              <a:t>14</a:t>
            </a:fld>
            <a:endParaRPr lang="en-US"/>
          </a:p>
        </p:txBody>
      </p:sp>
    </p:spTree>
    <p:extLst>
      <p:ext uri="{BB962C8B-B14F-4D97-AF65-F5344CB8AC3E}">
        <p14:creationId xmlns:p14="http://schemas.microsoft.com/office/powerpoint/2010/main" val="402689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4A6734C-E115-4BC5-9FB0-F9BF6FABFDA0}" type="datetimeFigureOut">
              <a:rPr lang="en-US" smtClean="0"/>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CBBE48-C113-8343-9A4A-DDBBCF929116}" type="datetimeFigureOut">
              <a:rPr lang="en-US" smtClean="0"/>
              <a:t>7/30/13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EC869-4B5D-034C-A19B-2D6A1EB1EF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BBE48-C113-8343-9A4A-DDBBCF929116}" type="datetimeFigureOut">
              <a:rPr lang="en-US" smtClean="0"/>
              <a:t>7/30/13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EC869-4B5D-034C-A19B-2D6A1EB1EF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BBE48-C113-8343-9A4A-DDBBCF929116}" type="datetimeFigureOut">
              <a:rPr lang="en-US" smtClean="0"/>
              <a:t>7/30/13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EC869-4B5D-034C-A19B-2D6A1EB1EF3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CBBE48-C113-8343-9A4A-DDBBCF929116}" type="datetimeFigureOut">
              <a:rPr lang="en-US" smtClean="0"/>
              <a:t>7/30/13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EC869-4B5D-034C-A19B-2D6A1EB1EF37}"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CBBE48-C113-8343-9A4A-DDBBCF929116}" type="datetimeFigureOut">
              <a:rPr lang="en-US" smtClean="0"/>
              <a:t>7/30/13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EC869-4B5D-034C-A19B-2D6A1EB1EF3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CBBE48-C113-8343-9A4A-DDBBCF929116}" type="datetimeFigureOut">
              <a:rPr lang="en-US" smtClean="0"/>
              <a:t>7/30/13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EC869-4B5D-034C-A19B-2D6A1EB1EF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CBBE48-C113-8343-9A4A-DDBBCF929116}" type="datetimeFigureOut">
              <a:rPr lang="en-US" smtClean="0"/>
              <a:t>7/30/13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EC869-4B5D-034C-A19B-2D6A1EB1EF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27CBBE48-C113-8343-9A4A-DDBBCF929116}" type="datetimeFigureOut">
              <a:rPr lang="en-US" smtClean="0"/>
              <a:t>7/30/13</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32CEC869-4B5D-034C-A19B-2D6A1EB1EF37}"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4A6734C-E115-4BC5-9FB0-F9BF6FABFDA0}" type="datetimeFigureOut">
              <a:rPr lang="en-US" smtClean="0"/>
              <a:t>7/31/13</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D739C4FB-7D33-419B-8833-D1372BFD11C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7CBBE48-C113-8343-9A4A-DDBBCF929116}" type="datetimeFigureOut">
              <a:rPr lang="en-US" smtClean="0"/>
              <a:t>7/30/13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EC869-4B5D-034C-A19B-2D6A1EB1EF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7CBBE48-C113-8343-9A4A-DDBBCF929116}" type="datetimeFigureOut">
              <a:rPr lang="en-US" smtClean="0"/>
              <a:t>7/30/13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EC869-4B5D-034C-A19B-2D6A1EB1EF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7CBBE48-C113-8343-9A4A-DDBBCF929116}" type="datetimeFigureOut">
              <a:rPr lang="en-US" smtClean="0"/>
              <a:t>7/30/13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EC869-4B5D-034C-A19B-2D6A1EB1EF37}"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7CBBE48-C113-8343-9A4A-DDBBCF929116}" type="datetimeFigureOut">
              <a:rPr lang="en-US" smtClean="0"/>
              <a:t>7/30/13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EC869-4B5D-034C-A19B-2D6A1EB1EF37}"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CBBE48-C113-8343-9A4A-DDBBCF929116}" type="datetimeFigureOut">
              <a:rPr lang="en-US" smtClean="0"/>
              <a:t>7/30/13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EC869-4B5D-034C-A19B-2D6A1EB1EF37}"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27CBBE48-C113-8343-9A4A-DDBBCF929116}" type="datetimeFigureOut">
              <a:rPr lang="en-US" smtClean="0"/>
              <a:t>7/30/13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32CEC869-4B5D-034C-A19B-2D6A1EB1EF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United States v. Jones</a:t>
            </a:r>
            <a:endParaRPr lang="en-US" dirty="0"/>
          </a:p>
        </p:txBody>
      </p:sp>
      <p:sp>
        <p:nvSpPr>
          <p:cNvPr id="3" name="Subtitle 2"/>
          <p:cNvSpPr>
            <a:spLocks noGrp="1"/>
          </p:cNvSpPr>
          <p:nvPr>
            <p:ph type="subTitle" idx="1"/>
          </p:nvPr>
        </p:nvSpPr>
        <p:spPr/>
        <p:txBody>
          <a:bodyPr/>
          <a:lstStyle/>
          <a:p>
            <a:r>
              <a:rPr lang="en-US" dirty="0" smtClean="0"/>
              <a:t>Presented by: Rebecca Son</a:t>
            </a:r>
            <a:endParaRPr lang="en-US" dirty="0"/>
          </a:p>
        </p:txBody>
      </p:sp>
    </p:spTree>
    <p:extLst>
      <p:ext uri="{BB962C8B-B14F-4D97-AF65-F5344CB8AC3E}">
        <p14:creationId xmlns:p14="http://schemas.microsoft.com/office/powerpoint/2010/main" val="2771183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“…even if the attachment and use of the device was a search, it was reasonable – and thus lawful – under the Fourth Amendment…”</a:t>
            </a:r>
          </a:p>
          <a:p>
            <a:r>
              <a:rPr lang="en-US" dirty="0" smtClean="0"/>
              <a:t>A trespass on private property, therefore, constitutes a search </a:t>
            </a:r>
            <a:endParaRPr lang="en-US" dirty="0"/>
          </a:p>
        </p:txBody>
      </p:sp>
    </p:spTree>
    <p:extLst>
      <p:ext uri="{BB962C8B-B14F-4D97-AF65-F5344CB8AC3E}">
        <p14:creationId xmlns:p14="http://schemas.microsoft.com/office/powerpoint/2010/main" val="141363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Concurring Opinion </a:t>
            </a:r>
            <a:endParaRPr lang="en-US" dirty="0"/>
          </a:p>
        </p:txBody>
      </p:sp>
      <p:sp>
        <p:nvSpPr>
          <p:cNvPr id="3" name="Content Placeholder 2"/>
          <p:cNvSpPr>
            <a:spLocks noGrp="1"/>
          </p:cNvSpPr>
          <p:nvPr>
            <p:ph idx="1"/>
          </p:nvPr>
        </p:nvSpPr>
        <p:spPr>
          <a:xfrm>
            <a:off x="4342824" y="1586753"/>
            <a:ext cx="4075036" cy="4571999"/>
          </a:xfrm>
        </p:spPr>
        <p:txBody>
          <a:bodyPr/>
          <a:lstStyle/>
          <a:p>
            <a:r>
              <a:rPr lang="en-US" dirty="0" smtClean="0"/>
              <a:t>Associate Justice Samuel Alito with three other justices argued that a long term GPS monitoring constitutes a search </a:t>
            </a:r>
          </a:p>
          <a:p>
            <a:r>
              <a:rPr lang="en-US" dirty="0" smtClean="0"/>
              <a:t>Short term GPS monitoring might not violate a person’s reasonable expectation of privacy </a:t>
            </a:r>
            <a:endParaRPr lang="en-US" dirty="0"/>
          </a:p>
        </p:txBody>
      </p:sp>
      <p:pic>
        <p:nvPicPr>
          <p:cNvPr id="4" name="Picture 3"/>
          <p:cNvPicPr>
            <a:picLocks noChangeAspect="1"/>
          </p:cNvPicPr>
          <p:nvPr/>
        </p:nvPicPr>
        <p:blipFill>
          <a:blip r:embed="rId3"/>
          <a:stretch>
            <a:fillRect/>
          </a:stretch>
        </p:blipFill>
        <p:spPr>
          <a:xfrm>
            <a:off x="901161" y="1586752"/>
            <a:ext cx="3052447" cy="3815559"/>
          </a:xfrm>
          <a:prstGeom prst="rect">
            <a:avLst/>
          </a:prstGeom>
        </p:spPr>
      </p:pic>
    </p:spTree>
    <p:extLst>
      <p:ext uri="{BB962C8B-B14F-4D97-AF65-F5344CB8AC3E}">
        <p14:creationId xmlns:p14="http://schemas.microsoft.com/office/powerpoint/2010/main" val="130853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“Disharmony with a substantial body of existing case law is only one of the problems with the Court’s approach in this case.” </a:t>
            </a:r>
          </a:p>
          <a:p>
            <a:r>
              <a:rPr lang="en-US" dirty="0" smtClean="0"/>
              <a:t>“In circumstances involving dramatic technological change, the best solution of privacy concerns may be legislative.” </a:t>
            </a:r>
            <a:endParaRPr lang="en-US" dirty="0"/>
          </a:p>
        </p:txBody>
      </p:sp>
    </p:spTree>
    <p:extLst>
      <p:ext uri="{BB962C8B-B14F-4D97-AF65-F5344CB8AC3E}">
        <p14:creationId xmlns:p14="http://schemas.microsoft.com/office/powerpoint/2010/main" val="108872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Concurring Opinion</a:t>
            </a:r>
            <a:endParaRPr lang="en-US" dirty="0"/>
          </a:p>
        </p:txBody>
      </p:sp>
      <p:sp>
        <p:nvSpPr>
          <p:cNvPr id="3" name="Content Placeholder 2"/>
          <p:cNvSpPr>
            <a:spLocks noGrp="1"/>
          </p:cNvSpPr>
          <p:nvPr>
            <p:ph idx="1"/>
          </p:nvPr>
        </p:nvSpPr>
        <p:spPr>
          <a:xfrm>
            <a:off x="726141" y="1586753"/>
            <a:ext cx="4312995" cy="4571999"/>
          </a:xfrm>
        </p:spPr>
        <p:txBody>
          <a:bodyPr/>
          <a:lstStyle/>
          <a:p>
            <a:r>
              <a:rPr lang="en-US" dirty="0" smtClean="0"/>
              <a:t>Associate Justice Sonia </a:t>
            </a:r>
            <a:r>
              <a:rPr lang="en-US" dirty="0" err="1" smtClean="0"/>
              <a:t>Sotomayor</a:t>
            </a:r>
            <a:r>
              <a:rPr lang="en-US" dirty="0" smtClean="0"/>
              <a:t> said that the GPS was still installed without an active warrant </a:t>
            </a:r>
          </a:p>
          <a:p>
            <a:r>
              <a:rPr lang="en-US" dirty="0" smtClean="0"/>
              <a:t>Agrees with Alito that a long term monitoring is not okay but questioned further on short term monitoring</a:t>
            </a:r>
          </a:p>
        </p:txBody>
      </p:sp>
      <p:pic>
        <p:nvPicPr>
          <p:cNvPr id="5" name="Picture 4"/>
          <p:cNvPicPr>
            <a:picLocks noChangeAspect="1"/>
          </p:cNvPicPr>
          <p:nvPr/>
        </p:nvPicPr>
        <p:blipFill>
          <a:blip r:embed="rId3"/>
          <a:stretch>
            <a:fillRect/>
          </a:stretch>
        </p:blipFill>
        <p:spPr>
          <a:xfrm>
            <a:off x="5284957" y="1586752"/>
            <a:ext cx="3378724" cy="4223405"/>
          </a:xfrm>
          <a:prstGeom prst="rect">
            <a:avLst/>
          </a:prstGeom>
        </p:spPr>
      </p:pic>
    </p:spTree>
    <p:extLst>
      <p:ext uri="{BB962C8B-B14F-4D97-AF65-F5344CB8AC3E}">
        <p14:creationId xmlns:p14="http://schemas.microsoft.com/office/powerpoint/2010/main" val="198316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 join the Court’s opinion because I agree that a search within the meaning of the Fourth Amendment occurs, at a minimum, ‘[w]here, as here, the Government obtains information by physically intruding on a constitutionally protected area’”</a:t>
            </a:r>
          </a:p>
          <a:p>
            <a:r>
              <a:rPr lang="en-US" dirty="0" smtClean="0"/>
              <a:t>Short term surveillance can reveal the individual’s whereabouts </a:t>
            </a:r>
          </a:p>
          <a:p>
            <a:r>
              <a:rPr lang="en-US" dirty="0" smtClean="0"/>
              <a:t>Became the decisive opinion </a:t>
            </a:r>
            <a:endParaRPr lang="en-US" dirty="0"/>
          </a:p>
          <a:p>
            <a:endParaRPr lang="en-US" dirty="0"/>
          </a:p>
        </p:txBody>
      </p:sp>
    </p:spTree>
    <p:extLst>
      <p:ext uri="{BB962C8B-B14F-4D97-AF65-F5344CB8AC3E}">
        <p14:creationId xmlns:p14="http://schemas.microsoft.com/office/powerpoint/2010/main" val="161002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499362"/>
            <a:ext cx="7691719" cy="1143000"/>
          </a:xfrm>
        </p:spPr>
        <p:txBody>
          <a:bodyPr/>
          <a:lstStyle/>
          <a:p>
            <a:r>
              <a:rPr lang="en-US" dirty="0" smtClean="0"/>
              <a:t>Conclusion of United States v. Jones</a:t>
            </a:r>
            <a:endParaRPr lang="en-US" dirty="0"/>
          </a:p>
        </p:txBody>
      </p:sp>
      <p:sp>
        <p:nvSpPr>
          <p:cNvPr id="3" name="Content Placeholder 2"/>
          <p:cNvSpPr>
            <a:spLocks noGrp="1"/>
          </p:cNvSpPr>
          <p:nvPr>
            <p:ph idx="1"/>
          </p:nvPr>
        </p:nvSpPr>
        <p:spPr>
          <a:xfrm>
            <a:off x="726141" y="2396971"/>
            <a:ext cx="7691719" cy="3761781"/>
          </a:xfrm>
        </p:spPr>
        <p:txBody>
          <a:bodyPr/>
          <a:lstStyle/>
          <a:p>
            <a:r>
              <a:rPr lang="en-US" dirty="0" smtClean="0"/>
              <a:t>Supreme Court remanded the case to the district court</a:t>
            </a:r>
          </a:p>
          <a:p>
            <a:r>
              <a:rPr lang="en-US" dirty="0" smtClean="0"/>
              <a:t>Jones accepted a plea bargain of 15 years, starting 2013 </a:t>
            </a:r>
            <a:endParaRPr lang="en-US" dirty="0"/>
          </a:p>
        </p:txBody>
      </p:sp>
    </p:spTree>
    <p:extLst>
      <p:ext uri="{BB962C8B-B14F-4D97-AF65-F5344CB8AC3E}">
        <p14:creationId xmlns:p14="http://schemas.microsoft.com/office/powerpoint/2010/main" val="309418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United States v. Jones</a:t>
            </a:r>
            <a:endParaRPr lang="en-US" dirty="0"/>
          </a:p>
        </p:txBody>
      </p:sp>
      <p:sp>
        <p:nvSpPr>
          <p:cNvPr id="3" name="Content Placeholder 2"/>
          <p:cNvSpPr>
            <a:spLocks noGrp="1"/>
          </p:cNvSpPr>
          <p:nvPr>
            <p:ph idx="1"/>
          </p:nvPr>
        </p:nvSpPr>
        <p:spPr/>
        <p:txBody>
          <a:bodyPr/>
          <a:lstStyle/>
          <a:p>
            <a:r>
              <a:rPr lang="en-US" dirty="0" smtClean="0"/>
              <a:t>A Supreme Court case where the Court held that installing a GPS tracking device on a vehicle and using it to monitor vehicle movements constitutes a search under the Fourth Amendment</a:t>
            </a:r>
            <a:endParaRPr lang="en-US" dirty="0"/>
          </a:p>
        </p:txBody>
      </p:sp>
    </p:spTree>
    <p:extLst>
      <p:ext uri="{BB962C8B-B14F-4D97-AF65-F5344CB8AC3E}">
        <p14:creationId xmlns:p14="http://schemas.microsoft.com/office/powerpoint/2010/main" val="106594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Amendment</a:t>
            </a:r>
            <a:endParaRPr lang="en-US" dirty="0"/>
          </a:p>
        </p:txBody>
      </p:sp>
      <p:sp>
        <p:nvSpPr>
          <p:cNvPr id="3" name="Content Placeholder 2"/>
          <p:cNvSpPr>
            <a:spLocks noGrp="1"/>
          </p:cNvSpPr>
          <p:nvPr>
            <p:ph idx="1"/>
          </p:nvPr>
        </p:nvSpPr>
        <p:spPr/>
        <p:txBody>
          <a:bodyPr>
            <a:normAutofit/>
          </a:bodyPr>
          <a:lstStyle/>
          <a:p>
            <a:pPr marL="0" indent="0" algn="ctr">
              <a:buNone/>
            </a:pPr>
            <a:r>
              <a:rPr lang="en-US" sz="3000" dirty="0" smtClean="0"/>
              <a:t>Protects the… </a:t>
            </a:r>
          </a:p>
          <a:p>
            <a:pPr marL="0" indent="0" algn="ctr">
              <a:buNone/>
            </a:pPr>
            <a:r>
              <a:rPr lang="en-US" sz="3000" dirty="0" smtClean="0"/>
              <a:t>“right of the people to be secure in their persons, houses, papers, and effects, against unreasonable searches and seizures.”</a:t>
            </a:r>
            <a:endParaRPr lang="en-US" sz="3000" dirty="0"/>
          </a:p>
        </p:txBody>
      </p:sp>
    </p:spTree>
    <p:extLst>
      <p:ext uri="{BB962C8B-B14F-4D97-AF65-F5344CB8AC3E}">
        <p14:creationId xmlns:p14="http://schemas.microsoft.com/office/powerpoint/2010/main" val="375364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a:t>
            </a:r>
            <a:endParaRPr lang="en-US" dirty="0"/>
          </a:p>
        </p:txBody>
      </p:sp>
      <p:sp>
        <p:nvSpPr>
          <p:cNvPr id="3" name="Content Placeholder 2"/>
          <p:cNvSpPr>
            <a:spLocks noGrp="1"/>
          </p:cNvSpPr>
          <p:nvPr>
            <p:ph idx="1"/>
          </p:nvPr>
        </p:nvSpPr>
        <p:spPr/>
        <p:txBody>
          <a:bodyPr/>
          <a:lstStyle/>
          <a:p>
            <a:r>
              <a:rPr lang="en-US" dirty="0" smtClean="0"/>
              <a:t>Antoine Jones owns a nightclub in District of Columbia </a:t>
            </a:r>
          </a:p>
          <a:p>
            <a:r>
              <a:rPr lang="en-US" dirty="0" smtClean="0"/>
              <a:t>Police began investigating for narcotics violations and installed a Global Positioning System (GPS) device on Jones’s Jeep Grand Cherokee </a:t>
            </a:r>
            <a:r>
              <a:rPr lang="en-US" i="1" dirty="0" smtClean="0"/>
              <a:t>without</a:t>
            </a:r>
            <a:r>
              <a:rPr lang="en-US" dirty="0" smtClean="0"/>
              <a:t> a valid warrant</a:t>
            </a:r>
          </a:p>
        </p:txBody>
      </p:sp>
    </p:spTree>
    <p:extLst>
      <p:ext uri="{BB962C8B-B14F-4D97-AF65-F5344CB8AC3E}">
        <p14:creationId xmlns:p14="http://schemas.microsoft.com/office/powerpoint/2010/main" val="336507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a:t>
            </a:r>
            <a:endParaRPr lang="en-US" dirty="0"/>
          </a:p>
        </p:txBody>
      </p:sp>
      <p:sp>
        <p:nvSpPr>
          <p:cNvPr id="3" name="Content Placeholder 2"/>
          <p:cNvSpPr>
            <a:spLocks noGrp="1"/>
          </p:cNvSpPr>
          <p:nvPr>
            <p:ph idx="1"/>
          </p:nvPr>
        </p:nvSpPr>
        <p:spPr/>
        <p:txBody>
          <a:bodyPr/>
          <a:lstStyle/>
          <a:p>
            <a:r>
              <a:rPr lang="en-US" dirty="0" smtClean="0"/>
              <a:t>“The warrant authorized installation in the District of Columbia and within 10 days, but agents installed the device on the 11</a:t>
            </a:r>
            <a:r>
              <a:rPr lang="en-US" baseline="30000" dirty="0" smtClean="0"/>
              <a:t>th</a:t>
            </a:r>
            <a:r>
              <a:rPr lang="en-US" dirty="0" smtClean="0"/>
              <a:t> day and in Maryland. The Government then tracked the vehicle’s movements for 28 days.” </a:t>
            </a:r>
          </a:p>
          <a:p>
            <a:endParaRPr lang="en-US" dirty="0" smtClean="0"/>
          </a:p>
        </p:txBody>
      </p:sp>
    </p:spTree>
    <p:extLst>
      <p:ext uri="{BB962C8B-B14F-4D97-AF65-F5344CB8AC3E}">
        <p14:creationId xmlns:p14="http://schemas.microsoft.com/office/powerpoint/2010/main" val="198997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a:t>
            </a:r>
            <a:endParaRPr lang="en-US" dirty="0"/>
          </a:p>
        </p:txBody>
      </p:sp>
      <p:sp>
        <p:nvSpPr>
          <p:cNvPr id="3" name="Content Placeholder 2"/>
          <p:cNvSpPr>
            <a:spLocks noGrp="1"/>
          </p:cNvSpPr>
          <p:nvPr>
            <p:ph idx="1"/>
          </p:nvPr>
        </p:nvSpPr>
        <p:spPr/>
        <p:txBody>
          <a:bodyPr>
            <a:normAutofit fontScale="92500"/>
          </a:bodyPr>
          <a:lstStyle/>
          <a:p>
            <a:r>
              <a:rPr lang="en-US" dirty="0" smtClean="0"/>
              <a:t>Government obtained a multiple-count indictment charging Jones and several alleged conspirators with conspiracy to distribute and possess with intent to distribute five kilograms or more of cocaine and 50 grams or more of cocaine base</a:t>
            </a:r>
          </a:p>
          <a:p>
            <a:r>
              <a:rPr lang="en-US" dirty="0" smtClean="0"/>
              <a:t>Jones filed a motion</a:t>
            </a:r>
          </a:p>
          <a:p>
            <a:r>
              <a:rPr lang="en-US" dirty="0" smtClean="0"/>
              <a:t>The United States Court of Appeals reversed the conviction</a:t>
            </a:r>
          </a:p>
          <a:p>
            <a:r>
              <a:rPr lang="en-US" dirty="0" smtClean="0"/>
              <a:t>Government petition for secondary appeal was denied </a:t>
            </a:r>
          </a:p>
          <a:p>
            <a:r>
              <a:rPr lang="en-US" dirty="0" smtClean="0"/>
              <a:t>In 2011, writ of certiorari was granted </a:t>
            </a:r>
          </a:p>
        </p:txBody>
      </p:sp>
    </p:spTree>
    <p:extLst>
      <p:ext uri="{BB962C8B-B14F-4D97-AF65-F5344CB8AC3E}">
        <p14:creationId xmlns:p14="http://schemas.microsoft.com/office/powerpoint/2010/main" val="405501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Majority Opinion</a:t>
            </a:r>
            <a:endParaRPr lang="en-US" dirty="0"/>
          </a:p>
        </p:txBody>
      </p:sp>
      <p:sp>
        <p:nvSpPr>
          <p:cNvPr id="3" name="Content Placeholder 2"/>
          <p:cNvSpPr>
            <a:spLocks noGrp="1"/>
          </p:cNvSpPr>
          <p:nvPr>
            <p:ph idx="1"/>
          </p:nvPr>
        </p:nvSpPr>
        <p:spPr>
          <a:xfrm>
            <a:off x="726141" y="1586753"/>
            <a:ext cx="4374629" cy="4571999"/>
          </a:xfrm>
        </p:spPr>
        <p:txBody>
          <a:bodyPr>
            <a:normAutofit fontScale="85000" lnSpcReduction="10000"/>
          </a:bodyPr>
          <a:lstStyle/>
          <a:p>
            <a:r>
              <a:rPr lang="en-US" dirty="0" smtClean="0"/>
              <a:t>Associate Justice Antonin Scalia with four other justices – Roberts, Thomas, Kennedy, </a:t>
            </a:r>
            <a:r>
              <a:rPr lang="en-US" dirty="0" err="1" smtClean="0"/>
              <a:t>Sotomayor</a:t>
            </a:r>
            <a:r>
              <a:rPr lang="en-US" dirty="0" smtClean="0"/>
              <a:t> </a:t>
            </a:r>
          </a:p>
          <a:p>
            <a:r>
              <a:rPr lang="en-US" dirty="0" smtClean="0"/>
              <a:t>GPS device was a trespass on private property and it constitutes a search</a:t>
            </a:r>
          </a:p>
          <a:p>
            <a:r>
              <a:rPr lang="en-US" dirty="0" smtClean="0"/>
              <a:t>The Fourth Amendment, at a minimum, protects from </a:t>
            </a:r>
            <a:r>
              <a:rPr lang="en-US" dirty="0" err="1" smtClean="0"/>
              <a:t>trespassory</a:t>
            </a:r>
            <a:r>
              <a:rPr lang="en-US" dirty="0" smtClean="0"/>
              <a:t> government searches</a:t>
            </a:r>
          </a:p>
          <a:p>
            <a:r>
              <a:rPr lang="en-US" dirty="0" smtClean="0"/>
              <a:t>Referred to </a:t>
            </a:r>
            <a:r>
              <a:rPr lang="en-US" dirty="0"/>
              <a:t>the Katz v. United States and United States v. </a:t>
            </a:r>
            <a:r>
              <a:rPr lang="en-US" dirty="0" err="1"/>
              <a:t>Knotts</a:t>
            </a:r>
            <a:r>
              <a:rPr lang="en-US" dirty="0"/>
              <a:t> </a:t>
            </a:r>
          </a:p>
          <a:p>
            <a:endParaRPr lang="en-US" dirty="0" smtClean="0"/>
          </a:p>
        </p:txBody>
      </p:sp>
      <p:pic>
        <p:nvPicPr>
          <p:cNvPr id="4" name="Picture 3"/>
          <p:cNvPicPr>
            <a:picLocks noChangeAspect="1"/>
          </p:cNvPicPr>
          <p:nvPr/>
        </p:nvPicPr>
        <p:blipFill>
          <a:blip r:embed="rId3"/>
          <a:stretch>
            <a:fillRect/>
          </a:stretch>
        </p:blipFill>
        <p:spPr>
          <a:xfrm>
            <a:off x="5633380" y="1685962"/>
            <a:ext cx="3175276" cy="3969095"/>
          </a:xfrm>
          <a:prstGeom prst="rect">
            <a:avLst/>
          </a:prstGeom>
        </p:spPr>
      </p:pic>
    </p:spTree>
    <p:extLst>
      <p:ext uri="{BB962C8B-B14F-4D97-AF65-F5344CB8AC3E}">
        <p14:creationId xmlns:p14="http://schemas.microsoft.com/office/powerpoint/2010/main" val="359708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v. </a:t>
            </a:r>
            <a:r>
              <a:rPr lang="en-US" dirty="0" err="1" smtClean="0"/>
              <a:t>Knotts</a:t>
            </a:r>
            <a:endParaRPr lang="en-US" dirty="0"/>
          </a:p>
        </p:txBody>
      </p:sp>
      <p:sp>
        <p:nvSpPr>
          <p:cNvPr id="3" name="Content Placeholder 2"/>
          <p:cNvSpPr>
            <a:spLocks noGrp="1"/>
          </p:cNvSpPr>
          <p:nvPr>
            <p:ph idx="1"/>
          </p:nvPr>
        </p:nvSpPr>
        <p:spPr/>
        <p:txBody>
          <a:bodyPr/>
          <a:lstStyle/>
          <a:p>
            <a:r>
              <a:rPr lang="en-US" dirty="0" smtClean="0"/>
              <a:t>Case about surveillance beepers </a:t>
            </a:r>
          </a:p>
          <a:p>
            <a:r>
              <a:rPr lang="en-US" dirty="0" smtClean="0"/>
              <a:t>Not a violation of Fourth Amendment</a:t>
            </a:r>
          </a:p>
          <a:p>
            <a:r>
              <a:rPr lang="en-US" dirty="0" smtClean="0"/>
              <a:t>“We accordingly held in </a:t>
            </a:r>
            <a:r>
              <a:rPr lang="en-US" i="1" dirty="0" err="1" smtClean="0"/>
              <a:t>Knotts</a:t>
            </a:r>
            <a:r>
              <a:rPr lang="en-US" dirty="0" smtClean="0"/>
              <a:t> that ‘[a] person traveling in an automobile on public thorough-fares has no reasonable expectation of privacy in his movements from one place to another.’” </a:t>
            </a:r>
          </a:p>
          <a:p>
            <a:pPr marL="0" indent="0">
              <a:buNone/>
            </a:pPr>
            <a:endParaRPr lang="en-US" dirty="0"/>
          </a:p>
        </p:txBody>
      </p:sp>
    </p:spTree>
    <p:extLst>
      <p:ext uri="{BB962C8B-B14F-4D97-AF65-F5344CB8AC3E}">
        <p14:creationId xmlns:p14="http://schemas.microsoft.com/office/powerpoint/2010/main" val="25096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Katz v. United States</a:t>
            </a:r>
            <a:endParaRPr lang="en-US" dirty="0"/>
          </a:p>
        </p:txBody>
      </p:sp>
      <p:sp>
        <p:nvSpPr>
          <p:cNvPr id="3" name="Content Placeholder 2"/>
          <p:cNvSpPr>
            <a:spLocks noGrp="1"/>
          </p:cNvSpPr>
          <p:nvPr>
            <p:ph idx="1"/>
          </p:nvPr>
        </p:nvSpPr>
        <p:spPr/>
        <p:txBody>
          <a:bodyPr>
            <a:normAutofit fontScale="92500"/>
          </a:bodyPr>
          <a:lstStyle/>
          <a:p>
            <a:r>
              <a:rPr lang="en-US" dirty="0" smtClean="0"/>
              <a:t>Charles Katz used a phone booth to talk about gambling</a:t>
            </a:r>
          </a:p>
          <a:p>
            <a:r>
              <a:rPr lang="en-US" dirty="0" smtClean="0"/>
              <a:t>Violation of Fourth Amendment </a:t>
            </a:r>
          </a:p>
          <a:p>
            <a:r>
              <a:rPr lang="en-US" dirty="0" smtClean="0"/>
              <a:t>“Reasonable expectation of privacy” </a:t>
            </a:r>
          </a:p>
          <a:p>
            <a:r>
              <a:rPr lang="en-US" dirty="0" smtClean="0"/>
              <a:t>“What we apply is an 18</a:t>
            </a:r>
            <a:r>
              <a:rPr lang="en-US" baseline="30000" dirty="0" smtClean="0"/>
              <a:t>th</a:t>
            </a:r>
            <a:r>
              <a:rPr lang="en-US" dirty="0" smtClean="0"/>
              <a:t>-century guarantee against unreasonable searches, which we believe must provide </a:t>
            </a:r>
            <a:r>
              <a:rPr lang="en-US" i="1" dirty="0" smtClean="0"/>
              <a:t>at a minimum </a:t>
            </a:r>
            <a:r>
              <a:rPr lang="en-US" dirty="0" smtClean="0"/>
              <a:t>the degree of protection it afforded when it was adopted. The concurrence does not share that belief. It would apply </a:t>
            </a:r>
            <a:r>
              <a:rPr lang="en-US" i="1" dirty="0" smtClean="0"/>
              <a:t>exclusively</a:t>
            </a:r>
            <a:r>
              <a:rPr lang="en-US" dirty="0" smtClean="0"/>
              <a:t> Katz’s reasonable-expectation-of-privacy test, even when that eliminates rights that previously existed.” </a:t>
            </a:r>
            <a:endParaRPr lang="en-US" dirty="0"/>
          </a:p>
        </p:txBody>
      </p:sp>
    </p:spTree>
    <p:extLst>
      <p:ext uri="{BB962C8B-B14F-4D97-AF65-F5344CB8AC3E}">
        <p14:creationId xmlns:p14="http://schemas.microsoft.com/office/powerpoint/2010/main" val="86861114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1195</TotalTime>
  <Words>803</Words>
  <Application>Microsoft Macintosh PowerPoint</Application>
  <PresentationFormat>On-screen Show (4:3)</PresentationFormat>
  <Paragraphs>69</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Venture</vt:lpstr>
      <vt:lpstr>United States v. Jones</vt:lpstr>
      <vt:lpstr>United States v. Jones</vt:lpstr>
      <vt:lpstr>Fourth Amendment</vt:lpstr>
      <vt:lpstr>Story</vt:lpstr>
      <vt:lpstr>Story</vt:lpstr>
      <vt:lpstr>Story</vt:lpstr>
      <vt:lpstr>Majority Opinion</vt:lpstr>
      <vt:lpstr>United States v. Knotts</vt:lpstr>
      <vt:lpstr>Katz v. United States</vt:lpstr>
      <vt:lpstr>Conclusion</vt:lpstr>
      <vt:lpstr>Concurring Opinion </vt:lpstr>
      <vt:lpstr>Conclusion</vt:lpstr>
      <vt:lpstr>Concurring Opinion</vt:lpstr>
      <vt:lpstr>Conclusion</vt:lpstr>
      <vt:lpstr>Conclusion of United States v. Jones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v. Jones</dc:title>
  <dc:creator>Rebecca Son</dc:creator>
  <cp:lastModifiedBy>Rebecca Son</cp:lastModifiedBy>
  <cp:revision>23</cp:revision>
  <dcterms:created xsi:type="dcterms:W3CDTF">2013-07-30T15:30:30Z</dcterms:created>
  <dcterms:modified xsi:type="dcterms:W3CDTF">2013-07-31T11:25:35Z</dcterms:modified>
</cp:coreProperties>
</file>