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4"/>
  </p:notesMasterIdLst>
  <p:sldIdLst>
    <p:sldId id="256" r:id="rId2"/>
    <p:sldId id="258" r:id="rId3"/>
    <p:sldId id="259" r:id="rId4"/>
    <p:sldId id="260" r:id="rId5"/>
    <p:sldId id="261" r:id="rId6"/>
    <p:sldId id="262" r:id="rId7"/>
    <p:sldId id="263" r:id="rId8"/>
    <p:sldId id="264" r:id="rId9"/>
    <p:sldId id="265" r:id="rId10"/>
    <p:sldId id="266" r:id="rId11"/>
    <p:sldId id="257" r:id="rId12"/>
    <p:sldId id="267" r:id="rId13"/>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88" d="100"/>
          <a:sy n="88" d="100"/>
        </p:scale>
        <p:origin x="-1458"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AF08421-F791-124A-BF0B-FEAF48C822E9}" type="datetimeFigureOut">
              <a:rPr lang="en-US" smtClean="0"/>
              <a:pPr/>
              <a:t>7/18/2013</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B45AE41-FAF0-8D45-9188-ACADA22386B6}" type="slidenum">
              <a:rPr lang="en-US" smtClean="0"/>
              <a:pPr/>
              <a:t>‹#›</a:t>
            </a:fld>
            <a:endParaRPr lang="en-US"/>
          </a:p>
        </p:txBody>
      </p:sp>
    </p:spTree>
    <p:extLst>
      <p:ext uri="{BB962C8B-B14F-4D97-AF65-F5344CB8AC3E}">
        <p14:creationId xmlns:p14="http://schemas.microsoft.com/office/powerpoint/2010/main" xmlns="" val="1794382249"/>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Ex: Dr. chapman had been involved 20 years prior in a case</a:t>
            </a:r>
            <a:r>
              <a:rPr lang="en-US" baseline="0" dirty="0" smtClean="0"/>
              <a:t> where bone marrow transplants were thought to help against breast cancer. Advocates were screaming for the approval for everyone, but after more controlled tests the transplants proved to do more harm than good </a:t>
            </a:r>
          </a:p>
          <a:p>
            <a:endParaRPr lang="en-US" baseline="0" dirty="0" smtClean="0"/>
          </a:p>
          <a:p>
            <a:r>
              <a:rPr lang="en-US" baseline="0" dirty="0" smtClean="0"/>
              <a:t>The FDA does approve compassion cases but Roche was concerned that many patients would enter the trail under chemo and then ask for a compassion case which would hinder and screw the comparison results between the control and test </a:t>
            </a:r>
          </a:p>
          <a:p>
            <a:endParaRPr lang="en-US" baseline="0" dirty="0" smtClean="0"/>
          </a:p>
          <a:p>
            <a:r>
              <a:rPr lang="en-US" baseline="0" dirty="0" smtClean="0"/>
              <a:t>The FDA also wouldn’t approve early release because they knew further testing would stop because they would loose trail patients who could be placed into the control group through the lottery. And then the drug would not receive as broad an approval therefore not helping as many people as possible </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7B45AE41-FAF0-8D45-9188-ACADA22386B6}" type="slidenum">
              <a:rPr lang="en-US" smtClean="0"/>
              <a:pPr/>
              <a:t>11</a:t>
            </a:fld>
            <a:endParaRPr lang="en-US"/>
          </a:p>
        </p:txBody>
      </p:sp>
    </p:spTree>
    <p:extLst>
      <p:ext uri="{BB962C8B-B14F-4D97-AF65-F5344CB8AC3E}">
        <p14:creationId xmlns:p14="http://schemas.microsoft.com/office/powerpoint/2010/main" xmlns="" val="210548664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E379A10-F23E-3640-9588-BF82E7C59118}" type="datetimeFigureOut">
              <a:rPr lang="en-US" smtClean="0"/>
              <a:pPr/>
              <a:t>7/18/2013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8246627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79A10-F23E-3640-9588-BF82E7C59118}" type="datetimeFigureOut">
              <a:rPr lang="en-US" smtClean="0"/>
              <a:pPr/>
              <a:t>7/18/2013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39751898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79A10-F23E-3640-9588-BF82E7C59118}" type="datetimeFigureOut">
              <a:rPr lang="en-US" smtClean="0"/>
              <a:pPr/>
              <a:t>7/18/2013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7166344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E379A10-F23E-3640-9588-BF82E7C59118}" type="datetimeFigureOut">
              <a:rPr lang="en-US" smtClean="0"/>
              <a:pPr/>
              <a:t>7/18/2013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2111282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E379A10-F23E-3640-9588-BF82E7C59118}" type="datetimeFigureOut">
              <a:rPr lang="en-US" smtClean="0"/>
              <a:pPr/>
              <a:t>7/18/2013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31076100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E379A10-F23E-3640-9588-BF82E7C59118}" type="datetimeFigureOut">
              <a:rPr lang="en-US" smtClean="0"/>
              <a:pPr/>
              <a:t>7/18/2013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131375045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E379A10-F23E-3640-9588-BF82E7C59118}" type="datetimeFigureOut">
              <a:rPr lang="en-US" smtClean="0"/>
              <a:pPr/>
              <a:t>7/18/2013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24546757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E379A10-F23E-3640-9588-BF82E7C59118}" type="datetimeFigureOut">
              <a:rPr lang="en-US" smtClean="0"/>
              <a:pPr/>
              <a:t>7/18/2013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1217455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379A10-F23E-3640-9588-BF82E7C59118}" type="datetimeFigureOut">
              <a:rPr lang="en-US" smtClean="0"/>
              <a:pPr/>
              <a:t>7/18/2013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419387950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79A10-F23E-3640-9588-BF82E7C59118}" type="datetimeFigureOut">
              <a:rPr lang="en-US" smtClean="0"/>
              <a:pPr/>
              <a:t>7/18/2013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393673481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E379A10-F23E-3640-9588-BF82E7C59118}" type="datetimeFigureOut">
              <a:rPr lang="en-US" smtClean="0"/>
              <a:pPr/>
              <a:t>7/18/2013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40663980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3">
            <a:alphaModFix amt="25000"/>
          </a:blip>
          <a:srcRect/>
          <a:stretch>
            <a:fillRect/>
          </a:stretch>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379A10-F23E-3640-9588-BF82E7C59118}" type="datetimeFigureOut">
              <a:rPr lang="en-US" smtClean="0"/>
              <a:pPr/>
              <a:t>7/18/2013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28C7EA8-6F55-254F-854D-128FEE3C3B04}" type="slidenum">
              <a:rPr lang="en-US" smtClean="0"/>
              <a:pPr/>
              <a:t>‹#›</a:t>
            </a:fld>
            <a:endParaRPr lang="en-US"/>
          </a:p>
        </p:txBody>
      </p:sp>
    </p:spTree>
    <p:extLst>
      <p:ext uri="{BB962C8B-B14F-4D97-AF65-F5344CB8AC3E}">
        <p14:creationId xmlns:p14="http://schemas.microsoft.com/office/powerpoint/2010/main" xmlns="" val="148913969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0.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6.jpeg"/><Relationship Id="rId2" Type="http://schemas.openxmlformats.org/officeDocument/2006/relationships/image" Target="../media/image5.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7.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9.jpeg"/><Relationship Id="rId2" Type="http://schemas.openxmlformats.org/officeDocument/2006/relationships/image" Target="../media/image8.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37483"/>
            <a:ext cx="7772400" cy="1470025"/>
          </a:xfrm>
        </p:spPr>
        <p:txBody>
          <a:bodyPr>
            <a:normAutofit/>
          </a:bodyPr>
          <a:lstStyle/>
          <a:p>
            <a:pPr algn="l"/>
            <a:r>
              <a:rPr lang="en-US" sz="4800" b="1" dirty="0" smtClean="0">
                <a:latin typeface="Abadi MT Condensed Extra Bold"/>
                <a:cs typeface="Abadi MT Condensed Extra Bold"/>
              </a:rPr>
              <a:t>Two Cousins, Two Paths</a:t>
            </a:r>
            <a:endParaRPr lang="en-US" sz="4800" b="1" dirty="0">
              <a:latin typeface="Abadi MT Condensed Extra Bold"/>
              <a:cs typeface="Abadi MT Condensed Extra Bold"/>
            </a:endParaRPr>
          </a:p>
        </p:txBody>
      </p:sp>
      <p:sp>
        <p:nvSpPr>
          <p:cNvPr id="3" name="Subtitle 2"/>
          <p:cNvSpPr>
            <a:spLocks noGrp="1"/>
          </p:cNvSpPr>
          <p:nvPr>
            <p:ph type="subTitle" idx="1"/>
          </p:nvPr>
        </p:nvSpPr>
        <p:spPr>
          <a:xfrm>
            <a:off x="791883" y="6021295"/>
            <a:ext cx="8157882" cy="513976"/>
          </a:xfrm>
        </p:spPr>
        <p:txBody>
          <a:bodyPr>
            <a:normAutofit/>
          </a:bodyPr>
          <a:lstStyle/>
          <a:p>
            <a:pPr algn="r"/>
            <a:r>
              <a:rPr lang="en-US" sz="2400" b="1" dirty="0" smtClean="0">
                <a:solidFill>
                  <a:schemeClr val="tx1">
                    <a:lumMod val="65000"/>
                    <a:lumOff val="35000"/>
                  </a:schemeClr>
                </a:solidFill>
                <a:latin typeface="Abadi MT Condensed Light"/>
                <a:cs typeface="Abadi MT Condensed Light"/>
              </a:rPr>
              <a:t>Kristen, </a:t>
            </a:r>
            <a:r>
              <a:rPr lang="en-US" sz="2400" b="1" dirty="0" err="1" smtClean="0">
                <a:solidFill>
                  <a:schemeClr val="tx1">
                    <a:lumMod val="65000"/>
                    <a:lumOff val="35000"/>
                  </a:schemeClr>
                </a:solidFill>
                <a:latin typeface="Abadi MT Condensed Light"/>
                <a:cs typeface="Abadi MT Condensed Light"/>
              </a:rPr>
              <a:t>Simran</a:t>
            </a:r>
            <a:r>
              <a:rPr lang="en-US" sz="2400" b="1" dirty="0" smtClean="0">
                <a:solidFill>
                  <a:schemeClr val="tx1">
                    <a:lumMod val="65000"/>
                    <a:lumOff val="35000"/>
                  </a:schemeClr>
                </a:solidFill>
                <a:latin typeface="Abadi MT Condensed Light"/>
                <a:cs typeface="Abadi MT Condensed Light"/>
              </a:rPr>
              <a:t>, Chamberlynn, and Madison</a:t>
            </a:r>
            <a:endParaRPr lang="en-US" sz="2400" b="1" dirty="0">
              <a:solidFill>
                <a:schemeClr val="tx1">
                  <a:lumMod val="65000"/>
                  <a:lumOff val="35000"/>
                </a:schemeClr>
              </a:solidFill>
              <a:latin typeface="Abadi MT Condensed Light"/>
              <a:cs typeface="Abadi MT Condensed Light"/>
            </a:endParaRPr>
          </a:p>
        </p:txBody>
      </p:sp>
      <p:pic>
        <p:nvPicPr>
          <p:cNvPr id="4" name="Picture 3" descr="trial-1-articleLarge.jp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1643529" y="2192617"/>
            <a:ext cx="5827059" cy="3204883"/>
          </a:xfrm>
          <a:prstGeom prst="rect">
            <a:avLst/>
          </a:prstGeom>
        </p:spPr>
      </p:pic>
    </p:spTree>
    <p:extLst>
      <p:ext uri="{BB962C8B-B14F-4D97-AF65-F5344CB8AC3E}">
        <p14:creationId xmlns:p14="http://schemas.microsoft.com/office/powerpoint/2010/main" xmlns="" val="231876076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Ethical Dilemmas</a:t>
            </a:r>
            <a:endParaRPr lang="en-US" dirty="0">
              <a:latin typeface="Abadi MT Condensed Extra Bold"/>
              <a:cs typeface="Abadi MT Condensed Extra Bold"/>
            </a:endParaRPr>
          </a:p>
        </p:txBody>
      </p:sp>
      <p:sp>
        <p:nvSpPr>
          <p:cNvPr id="3" name="Content Placeholder 2"/>
          <p:cNvSpPr>
            <a:spLocks noGrp="1"/>
          </p:cNvSpPr>
          <p:nvPr>
            <p:ph idx="1"/>
          </p:nvPr>
        </p:nvSpPr>
        <p:spPr>
          <a:xfrm>
            <a:off x="457200" y="1600200"/>
            <a:ext cx="8229600" cy="5033682"/>
          </a:xfrm>
        </p:spPr>
        <p:txBody>
          <a:bodyPr>
            <a:normAutofit fontScale="92500" lnSpcReduction="20000"/>
          </a:bodyPr>
          <a:lstStyle/>
          <a:p>
            <a:r>
              <a:rPr lang="en-US" dirty="0" smtClean="0">
                <a:latin typeface="Arial Narrow"/>
                <a:cs typeface="Arial Narrow"/>
              </a:rPr>
              <a:t>Do </a:t>
            </a:r>
            <a:r>
              <a:rPr lang="en-US" dirty="0">
                <a:latin typeface="Arial Narrow"/>
                <a:cs typeface="Arial Narrow"/>
              </a:rPr>
              <a:t>N</a:t>
            </a:r>
            <a:r>
              <a:rPr lang="en-US" dirty="0" smtClean="0">
                <a:latin typeface="Arial Narrow"/>
                <a:cs typeface="Arial Narrow"/>
              </a:rPr>
              <a:t>o </a:t>
            </a:r>
            <a:r>
              <a:rPr lang="en-US" dirty="0">
                <a:latin typeface="Arial Narrow"/>
                <a:cs typeface="Arial Narrow"/>
              </a:rPr>
              <a:t>H</a:t>
            </a:r>
            <a:r>
              <a:rPr lang="en-US" dirty="0" smtClean="0">
                <a:latin typeface="Arial Narrow"/>
                <a:cs typeface="Arial Narrow"/>
              </a:rPr>
              <a:t>arm, Promote </a:t>
            </a:r>
            <a:r>
              <a:rPr lang="en-US" dirty="0">
                <a:latin typeface="Arial Narrow"/>
                <a:cs typeface="Arial Narrow"/>
              </a:rPr>
              <a:t>G</a:t>
            </a:r>
            <a:r>
              <a:rPr lang="en-US" dirty="0" smtClean="0">
                <a:latin typeface="Arial Narrow"/>
                <a:cs typeface="Arial Narrow"/>
              </a:rPr>
              <a:t>ood, Equality and Right/Fairness</a:t>
            </a:r>
          </a:p>
          <a:p>
            <a:r>
              <a:rPr lang="en-US" dirty="0" smtClean="0">
                <a:latin typeface="Arial Narrow"/>
                <a:cs typeface="Arial Narrow"/>
              </a:rPr>
              <a:t>Kidder Case:</a:t>
            </a:r>
          </a:p>
          <a:p>
            <a:pPr lvl="1"/>
            <a:r>
              <a:rPr lang="en-US" dirty="0" smtClean="0">
                <a:latin typeface="Arial Narrow"/>
                <a:cs typeface="Arial Narrow"/>
              </a:rPr>
              <a:t>Individual v. Community</a:t>
            </a:r>
          </a:p>
          <a:p>
            <a:pPr lvl="1"/>
            <a:r>
              <a:rPr lang="en-US" dirty="0" smtClean="0">
                <a:latin typeface="Arial Narrow"/>
                <a:cs typeface="Arial Narrow"/>
              </a:rPr>
              <a:t>Short-Term v. Long-Term</a:t>
            </a:r>
          </a:p>
          <a:p>
            <a:r>
              <a:rPr lang="en-US" dirty="0" smtClean="0">
                <a:latin typeface="Arial Narrow"/>
                <a:cs typeface="Arial Narrow"/>
              </a:rPr>
              <a:t>Ends Based: Utilitarianism </a:t>
            </a:r>
          </a:p>
          <a:p>
            <a:pPr lvl="1"/>
            <a:r>
              <a:rPr lang="en-US" dirty="0" smtClean="0">
                <a:latin typeface="Arial Narrow"/>
                <a:cs typeface="Arial Narrow"/>
              </a:rPr>
              <a:t>greatest good for the greatest number</a:t>
            </a:r>
          </a:p>
          <a:p>
            <a:pPr marL="0" indent="0">
              <a:buNone/>
            </a:pPr>
            <a:endParaRPr lang="en-US" i="1" dirty="0" smtClean="0">
              <a:latin typeface="Arial Narrow"/>
              <a:cs typeface="Arial Narrow"/>
            </a:endParaRPr>
          </a:p>
          <a:p>
            <a:pPr marL="0" indent="0" algn="ctr">
              <a:buNone/>
            </a:pPr>
            <a:r>
              <a:rPr lang="en-US" i="1" dirty="0" smtClean="0">
                <a:solidFill>
                  <a:srgbClr val="E46C0A"/>
                </a:solidFill>
                <a:latin typeface="Arial Narrow"/>
                <a:cs typeface="Arial Narrow"/>
              </a:rPr>
              <a:t>“My goal is to find out as quickly as possible in as few patients as possible whether this works. If we never know, then we’re never going to be able to build on anything.” </a:t>
            </a:r>
          </a:p>
          <a:p>
            <a:pPr marL="0" indent="0" algn="r">
              <a:buNone/>
            </a:pPr>
            <a:r>
              <a:rPr lang="en-US" dirty="0" smtClean="0">
                <a:solidFill>
                  <a:srgbClr val="E46C0A"/>
                </a:solidFill>
                <a:latin typeface="Arial Narrow"/>
                <a:cs typeface="Arial Narrow"/>
              </a:rPr>
              <a:t>– Dr. Chapman</a:t>
            </a:r>
          </a:p>
        </p:txBody>
      </p:sp>
      <p:pic>
        <p:nvPicPr>
          <p:cNvPr id="4" name="Picture 3" descr="jpTRIALS3-popup.jpg"/>
          <p:cNvPicPr>
            <a:picLocks noChangeAspect="1"/>
          </p:cNvPicPr>
          <p:nvPr/>
        </p:nvPicPr>
        <p:blipFill rotWithShape="1">
          <a:blip r:embed="rId2">
            <a:extLst>
              <a:ext uri="{28A0092B-C50C-407E-A947-70E740481C1C}">
                <a14:useLocalDpi xmlns:a14="http://schemas.microsoft.com/office/drawing/2010/main" xmlns="" val="0"/>
              </a:ext>
            </a:extLst>
          </a:blip>
          <a:srcRect l="20088" r="13015"/>
          <a:stretch/>
        </p:blipFill>
        <p:spPr>
          <a:xfrm>
            <a:off x="6544235" y="2614706"/>
            <a:ext cx="1822825" cy="1890617"/>
          </a:xfrm>
          <a:prstGeom prst="rect">
            <a:avLst/>
          </a:prstGeom>
        </p:spPr>
      </p:pic>
    </p:spTree>
    <p:extLst>
      <p:ext uri="{BB962C8B-B14F-4D97-AF65-F5344CB8AC3E}">
        <p14:creationId xmlns:p14="http://schemas.microsoft.com/office/powerpoint/2010/main" xmlns="" val="286904649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Reasoning Behind the Controls </a:t>
            </a:r>
            <a:endParaRPr lang="en-US" dirty="0">
              <a:latin typeface="Abadi MT Condensed Extra Bold"/>
              <a:cs typeface="Abadi MT Condensed Extra Bold"/>
            </a:endParaRPr>
          </a:p>
        </p:txBody>
      </p:sp>
      <p:sp>
        <p:nvSpPr>
          <p:cNvPr id="3" name="Content Placeholder 2"/>
          <p:cNvSpPr>
            <a:spLocks noGrp="1"/>
          </p:cNvSpPr>
          <p:nvPr>
            <p:ph idx="1"/>
          </p:nvPr>
        </p:nvSpPr>
        <p:spPr>
          <a:xfrm>
            <a:off x="457199" y="1600200"/>
            <a:ext cx="8229601" cy="4936392"/>
          </a:xfrm>
        </p:spPr>
        <p:txBody>
          <a:bodyPr>
            <a:normAutofit lnSpcReduction="10000"/>
          </a:bodyPr>
          <a:lstStyle/>
          <a:p>
            <a:r>
              <a:rPr lang="en-US" dirty="0" smtClean="0">
                <a:latin typeface="Arial Narrow"/>
                <a:cs typeface="Arial Narrow"/>
              </a:rPr>
              <a:t>Roche defends controlled trials because they provide hard proof, which is the bases on which the FDA decides approval </a:t>
            </a:r>
          </a:p>
          <a:p>
            <a:r>
              <a:rPr lang="en-US" dirty="0" smtClean="0">
                <a:latin typeface="Arial Narrow"/>
                <a:cs typeface="Arial Narrow"/>
              </a:rPr>
              <a:t>Together trial leader Dr. Chapman, Roche, and the FDA believe in benefiting the greatest number of lives in the long run</a:t>
            </a:r>
          </a:p>
          <a:p>
            <a:pPr marL="0" indent="0" algn="ctr">
              <a:buNone/>
            </a:pPr>
            <a:endParaRPr lang="en-US" i="1" dirty="0" smtClean="0">
              <a:solidFill>
                <a:srgbClr val="E46C0A"/>
              </a:solidFill>
              <a:latin typeface="Arial Narrow"/>
              <a:cs typeface="Arial Narrow"/>
            </a:endParaRPr>
          </a:p>
          <a:p>
            <a:pPr marL="0" indent="0" algn="ctr">
              <a:buNone/>
            </a:pPr>
            <a:r>
              <a:rPr lang="en-US" i="1" dirty="0" smtClean="0">
                <a:solidFill>
                  <a:srgbClr val="E46C0A"/>
                </a:solidFill>
                <a:latin typeface="Arial Narrow"/>
                <a:cs typeface="Arial Narrow"/>
              </a:rPr>
              <a:t>“I think we have to prove it, I think we have to show that we’re actually helping people in the long run” </a:t>
            </a:r>
          </a:p>
          <a:p>
            <a:pPr marL="0" indent="0" algn="r">
              <a:buNone/>
            </a:pPr>
            <a:r>
              <a:rPr lang="en-US" dirty="0" smtClean="0">
                <a:solidFill>
                  <a:srgbClr val="E46C0A"/>
                </a:solidFill>
                <a:latin typeface="Arial Narrow"/>
                <a:cs typeface="Arial Narrow"/>
              </a:rPr>
              <a:t>– Dr. Chapman</a:t>
            </a:r>
          </a:p>
        </p:txBody>
      </p:sp>
    </p:spTree>
    <p:extLst>
      <p:ext uri="{BB962C8B-B14F-4D97-AF65-F5344CB8AC3E}">
        <p14:creationId xmlns:p14="http://schemas.microsoft.com/office/powerpoint/2010/main" xmlns="" val="40430445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dpi="0" rotWithShape="1">
          <a:blip r:embed="rId2"/>
          <a:srcRect/>
          <a:stretch>
            <a:fillRect/>
          </a:stretch>
        </a:blip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a:xfrm>
            <a:off x="457200" y="3621461"/>
            <a:ext cx="8229600" cy="1143000"/>
          </a:xfrm>
        </p:spPr>
        <p:txBody>
          <a:bodyPr>
            <a:normAutofit/>
          </a:bodyPr>
          <a:lstStyle/>
          <a:p>
            <a:pPr algn="r"/>
            <a:r>
              <a:rPr lang="en-US" sz="4900" b="1" dirty="0" smtClean="0">
                <a:latin typeface="Abadi MT Condensed Extra Bold"/>
                <a:cs typeface="Abadi MT Condensed Extra Bold"/>
              </a:rPr>
              <a:t>Any Questions?</a:t>
            </a:r>
            <a:endParaRPr lang="en-US" sz="4900" b="1" dirty="0">
              <a:latin typeface="Abadi MT Condensed Extra Bold"/>
              <a:cs typeface="Abadi MT Condensed Extra Bold"/>
            </a:endParaRPr>
          </a:p>
        </p:txBody>
      </p:sp>
    </p:spTree>
    <p:extLst>
      <p:ext uri="{BB962C8B-B14F-4D97-AF65-F5344CB8AC3E}">
        <p14:creationId xmlns:p14="http://schemas.microsoft.com/office/powerpoint/2010/main" xmlns="" val="365492676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Background Info: Melanoma</a:t>
            </a:r>
            <a:endParaRPr lang="en-US" dirty="0">
              <a:latin typeface="Abadi MT Condensed Extra Bold"/>
              <a:cs typeface="Abadi MT Condensed Extra Bold"/>
            </a:endParaRPr>
          </a:p>
        </p:txBody>
      </p:sp>
      <p:sp>
        <p:nvSpPr>
          <p:cNvPr id="3" name="Content Placeholder 2"/>
          <p:cNvSpPr>
            <a:spLocks noGrp="1"/>
          </p:cNvSpPr>
          <p:nvPr>
            <p:ph idx="1"/>
          </p:nvPr>
        </p:nvSpPr>
        <p:spPr>
          <a:xfrm>
            <a:off x="457199" y="1600200"/>
            <a:ext cx="8229601" cy="4525963"/>
          </a:xfrm>
        </p:spPr>
        <p:txBody>
          <a:bodyPr/>
          <a:lstStyle/>
          <a:p>
            <a:r>
              <a:rPr lang="en-US" dirty="0" smtClean="0">
                <a:latin typeface="Arial Narrow"/>
                <a:cs typeface="Arial Narrow"/>
              </a:rPr>
              <a:t>Most lethal form of skin cancer</a:t>
            </a:r>
          </a:p>
          <a:p>
            <a:r>
              <a:rPr lang="en-US" dirty="0" smtClean="0">
                <a:latin typeface="Arial Narrow"/>
                <a:cs typeface="Arial Narrow"/>
              </a:rPr>
              <a:t>In 2010 it was the 6</a:t>
            </a:r>
            <a:r>
              <a:rPr lang="en-US" baseline="30000" dirty="0" smtClean="0">
                <a:latin typeface="Arial Narrow"/>
                <a:cs typeface="Arial Narrow"/>
              </a:rPr>
              <a:t>th</a:t>
            </a:r>
            <a:r>
              <a:rPr lang="en-US" dirty="0" smtClean="0">
                <a:latin typeface="Arial Narrow"/>
                <a:cs typeface="Arial Narrow"/>
              </a:rPr>
              <a:t> most common cancer, now it is the #1 most common</a:t>
            </a:r>
          </a:p>
          <a:p>
            <a:r>
              <a:rPr lang="en-US" dirty="0" smtClean="0">
                <a:latin typeface="Arial Narrow"/>
                <a:cs typeface="Arial Narrow"/>
              </a:rPr>
              <a:t>Fastest growing cancer world wide</a:t>
            </a:r>
            <a:endParaRPr lang="en-US" dirty="0">
              <a:latin typeface="Arial Narrow"/>
              <a:cs typeface="Arial Narrow"/>
            </a:endParaRPr>
          </a:p>
        </p:txBody>
      </p:sp>
      <p:pic>
        <p:nvPicPr>
          <p:cNvPr id="4" name="Picture 3" descr="dermnet_photo_of_multicolored_malignant_melanoma.jpg"/>
          <p:cNvPicPr>
            <a:picLocks noChangeAspect="1"/>
          </p:cNvPicPr>
          <p:nvPr/>
        </p:nvPicPr>
        <p:blipFill rotWithShape="1">
          <a:blip r:embed="rId2">
            <a:extLst>
              <a:ext uri="{28A0092B-C50C-407E-A947-70E740481C1C}">
                <a14:useLocalDpi xmlns:a14="http://schemas.microsoft.com/office/drawing/2010/main" xmlns="" val="0"/>
              </a:ext>
            </a:extLst>
          </a:blip>
          <a:srcRect t="23106" r="8324"/>
          <a:stretch/>
        </p:blipFill>
        <p:spPr>
          <a:xfrm>
            <a:off x="748316" y="4321586"/>
            <a:ext cx="3166213" cy="1804577"/>
          </a:xfrm>
          <a:prstGeom prst="rect">
            <a:avLst/>
          </a:prstGeom>
        </p:spPr>
      </p:pic>
      <p:pic>
        <p:nvPicPr>
          <p:cNvPr id="5" name="Picture 4" descr="images.jpe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235100" y="4280581"/>
            <a:ext cx="3105673" cy="1845582"/>
          </a:xfrm>
          <a:prstGeom prst="rect">
            <a:avLst/>
          </a:prstGeom>
        </p:spPr>
      </p:pic>
    </p:spTree>
    <p:extLst>
      <p:ext uri="{BB962C8B-B14F-4D97-AF65-F5344CB8AC3E}">
        <p14:creationId xmlns:p14="http://schemas.microsoft.com/office/powerpoint/2010/main" xmlns="" val="180408987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Background Info: PLX4032</a:t>
            </a:r>
            <a:endParaRPr lang="en-US" dirty="0">
              <a:latin typeface="Abadi MT Condensed Extra Bold"/>
              <a:cs typeface="Abadi MT Condensed Extra Bold"/>
            </a:endParaRPr>
          </a:p>
        </p:txBody>
      </p:sp>
      <p:sp>
        <p:nvSpPr>
          <p:cNvPr id="3" name="Content Placeholder 2"/>
          <p:cNvSpPr>
            <a:spLocks noGrp="1"/>
          </p:cNvSpPr>
          <p:nvPr>
            <p:ph idx="1"/>
          </p:nvPr>
        </p:nvSpPr>
        <p:spPr/>
        <p:txBody>
          <a:bodyPr/>
          <a:lstStyle/>
          <a:p>
            <a:r>
              <a:rPr lang="en-US" dirty="0" smtClean="0">
                <a:latin typeface="Arial Narrow"/>
                <a:cs typeface="Arial Narrow"/>
              </a:rPr>
              <a:t>Late-stage melanoma drug</a:t>
            </a:r>
          </a:p>
          <a:p>
            <a:r>
              <a:rPr lang="en-US" dirty="0" smtClean="0">
                <a:latin typeface="Arial Narrow"/>
                <a:cs typeface="Arial Narrow"/>
              </a:rPr>
              <a:t>Produced by Roche</a:t>
            </a:r>
          </a:p>
          <a:p>
            <a:r>
              <a:rPr lang="en-US" dirty="0" smtClean="0">
                <a:latin typeface="Arial Narrow"/>
                <a:cs typeface="Arial Narrow"/>
              </a:rPr>
              <a:t>Also known as </a:t>
            </a:r>
            <a:r>
              <a:rPr lang="en-US" dirty="0" err="1" smtClean="0">
                <a:latin typeface="Arial Narrow"/>
                <a:cs typeface="Arial Narrow"/>
              </a:rPr>
              <a:t>Vemurafenib</a:t>
            </a:r>
            <a:r>
              <a:rPr lang="en-US" dirty="0" smtClean="0">
                <a:latin typeface="Arial Narrow"/>
                <a:cs typeface="Arial Narrow"/>
              </a:rPr>
              <a:t> or </a:t>
            </a:r>
            <a:r>
              <a:rPr lang="en-US" dirty="0" err="1" smtClean="0">
                <a:latin typeface="Arial Narrow"/>
                <a:cs typeface="Arial Narrow"/>
              </a:rPr>
              <a:t>Zelboraf</a:t>
            </a:r>
            <a:r>
              <a:rPr lang="en-US" dirty="0" smtClean="0">
                <a:latin typeface="Arial Narrow"/>
                <a:cs typeface="Arial Narrow"/>
              </a:rPr>
              <a:t> </a:t>
            </a:r>
          </a:p>
          <a:p>
            <a:r>
              <a:rPr lang="en-US" dirty="0" smtClean="0">
                <a:latin typeface="Arial Narrow"/>
                <a:cs typeface="Arial Narrow"/>
              </a:rPr>
              <a:t>Works for B-RAF V600E gene</a:t>
            </a:r>
          </a:p>
          <a:p>
            <a:r>
              <a:rPr lang="en-US" dirty="0" smtClean="0">
                <a:latin typeface="Arial Narrow"/>
                <a:cs typeface="Arial Narrow"/>
              </a:rPr>
              <a:t>Approved by the FDA in 2011</a:t>
            </a:r>
            <a:endParaRPr lang="en-US" dirty="0">
              <a:latin typeface="Arial Narrow"/>
              <a:cs typeface="Arial Narrow"/>
            </a:endParaRPr>
          </a:p>
        </p:txBody>
      </p:sp>
      <p:pic>
        <p:nvPicPr>
          <p:cNvPr id="4" name="Picture 3" descr="8837notw4_plx4032.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1150471" y="4924106"/>
            <a:ext cx="3395381" cy="1629783"/>
          </a:xfrm>
          <a:prstGeom prst="rect">
            <a:avLst/>
          </a:prstGeom>
        </p:spPr>
      </p:pic>
      <p:pic>
        <p:nvPicPr>
          <p:cNvPr id="5" name="Picture 4" descr="rh-customerLogo.jpeg"/>
          <p:cNvPicPr>
            <a:picLocks noChangeAspect="1"/>
          </p:cNvPicPr>
          <p:nvPr/>
        </p:nvPicPr>
        <p:blipFill>
          <a:blip r:embed="rId3">
            <a:extLst>
              <a:ext uri="{28A0092B-C50C-407E-A947-70E740481C1C}">
                <a14:useLocalDpi xmlns:a14="http://schemas.microsoft.com/office/drawing/2010/main" xmlns="" val="0"/>
              </a:ext>
            </a:extLst>
          </a:blip>
          <a:stretch>
            <a:fillRect/>
          </a:stretch>
        </p:blipFill>
        <p:spPr>
          <a:xfrm>
            <a:off x="5393764" y="4915646"/>
            <a:ext cx="3158566" cy="1638243"/>
          </a:xfrm>
          <a:prstGeom prst="rect">
            <a:avLst/>
          </a:prstGeom>
        </p:spPr>
      </p:pic>
    </p:spTree>
    <p:extLst>
      <p:ext uri="{BB962C8B-B14F-4D97-AF65-F5344CB8AC3E}">
        <p14:creationId xmlns:p14="http://schemas.microsoft.com/office/powerpoint/2010/main" xmlns="" val="12315034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Background Info: PLX4032</a:t>
            </a:r>
            <a:endParaRPr lang="en-US" dirty="0">
              <a:latin typeface="Abadi MT Condensed Extra Bold"/>
              <a:cs typeface="Abadi MT Condensed Extra Bold"/>
            </a:endParaRPr>
          </a:p>
        </p:txBody>
      </p:sp>
      <p:sp>
        <p:nvSpPr>
          <p:cNvPr id="3" name="Content Placeholder 2"/>
          <p:cNvSpPr>
            <a:spLocks noGrp="1"/>
          </p:cNvSpPr>
          <p:nvPr>
            <p:ph idx="1"/>
          </p:nvPr>
        </p:nvSpPr>
        <p:spPr/>
        <p:txBody>
          <a:bodyPr>
            <a:normAutofit lnSpcReduction="10000"/>
          </a:bodyPr>
          <a:lstStyle/>
          <a:p>
            <a:r>
              <a:rPr lang="en-US" dirty="0" smtClean="0">
                <a:latin typeface="Arial Narrow"/>
                <a:cs typeface="Arial Narrow"/>
              </a:rPr>
              <a:t>What it does:</a:t>
            </a:r>
          </a:p>
          <a:p>
            <a:pPr lvl="1"/>
            <a:r>
              <a:rPr lang="en-US" dirty="0" smtClean="0">
                <a:latin typeface="Arial Narrow"/>
                <a:cs typeface="Arial Narrow"/>
              </a:rPr>
              <a:t>Inhibits growth and shrinks the tumors</a:t>
            </a:r>
          </a:p>
          <a:p>
            <a:pPr lvl="1"/>
            <a:r>
              <a:rPr lang="en-US" dirty="0" smtClean="0">
                <a:latin typeface="Arial Narrow"/>
                <a:cs typeface="Arial Narrow"/>
              </a:rPr>
              <a:t>Increases patient’s lifespan </a:t>
            </a:r>
          </a:p>
          <a:p>
            <a:pPr lvl="1"/>
            <a:r>
              <a:rPr lang="en-US" dirty="0" smtClean="0">
                <a:latin typeface="Arial Narrow"/>
                <a:cs typeface="Arial Narrow"/>
              </a:rPr>
              <a:t>Increases patient’s quality of life</a:t>
            </a:r>
          </a:p>
          <a:p>
            <a:r>
              <a:rPr lang="en-US" dirty="0" smtClean="0">
                <a:latin typeface="Arial Narrow"/>
                <a:cs typeface="Arial Narrow"/>
              </a:rPr>
              <a:t>Side effects:</a:t>
            </a:r>
          </a:p>
          <a:p>
            <a:pPr lvl="1"/>
            <a:r>
              <a:rPr lang="en-US" dirty="0" smtClean="0">
                <a:latin typeface="Arial Narrow"/>
                <a:cs typeface="Arial Narrow"/>
              </a:rPr>
              <a:t>Skin lesions</a:t>
            </a:r>
          </a:p>
          <a:p>
            <a:pPr lvl="1"/>
            <a:r>
              <a:rPr lang="en-US" dirty="0" smtClean="0">
                <a:latin typeface="Arial Narrow"/>
                <a:cs typeface="Arial Narrow"/>
              </a:rPr>
              <a:t>Arthralgia </a:t>
            </a:r>
          </a:p>
          <a:p>
            <a:pPr lvl="1"/>
            <a:r>
              <a:rPr lang="en-US" dirty="0" smtClean="0">
                <a:latin typeface="Arial Narrow"/>
                <a:cs typeface="Arial Narrow"/>
              </a:rPr>
              <a:t>Skin rashes</a:t>
            </a:r>
          </a:p>
          <a:p>
            <a:pPr lvl="1"/>
            <a:r>
              <a:rPr lang="en-US" dirty="0" smtClean="0">
                <a:latin typeface="Arial Narrow"/>
                <a:cs typeface="Arial Narrow"/>
              </a:rPr>
              <a:t>Photosensitivity </a:t>
            </a:r>
          </a:p>
        </p:txBody>
      </p:sp>
      <p:pic>
        <p:nvPicPr>
          <p:cNvPr id="4" name="Picture 3" descr="1289505840meh.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4317999" y="3726098"/>
            <a:ext cx="4049059" cy="2803195"/>
          </a:xfrm>
          <a:prstGeom prst="rect">
            <a:avLst/>
          </a:prstGeom>
        </p:spPr>
      </p:pic>
    </p:spTree>
    <p:extLst>
      <p:ext uri="{BB962C8B-B14F-4D97-AF65-F5344CB8AC3E}">
        <p14:creationId xmlns:p14="http://schemas.microsoft.com/office/powerpoint/2010/main" xmlns="" val="3504229113"/>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Clinical Trial</a:t>
            </a:r>
            <a:endParaRPr lang="en-US" dirty="0">
              <a:latin typeface="Abadi MT Condensed Extra Bold"/>
              <a:cs typeface="Abadi MT Condensed Extra Bold"/>
            </a:endParaRPr>
          </a:p>
        </p:txBody>
      </p:sp>
      <p:sp>
        <p:nvSpPr>
          <p:cNvPr id="3" name="Content Placeholder 2"/>
          <p:cNvSpPr>
            <a:spLocks noGrp="1"/>
          </p:cNvSpPr>
          <p:nvPr>
            <p:ph idx="1"/>
          </p:nvPr>
        </p:nvSpPr>
        <p:spPr/>
        <p:txBody>
          <a:bodyPr>
            <a:normAutofit lnSpcReduction="10000"/>
          </a:bodyPr>
          <a:lstStyle/>
          <a:p>
            <a:r>
              <a:rPr lang="en-US" dirty="0" smtClean="0">
                <a:latin typeface="Arial Narrow"/>
                <a:cs typeface="Arial Narrow"/>
              </a:rPr>
              <a:t>Used for tests in medical research and drug development </a:t>
            </a:r>
          </a:p>
          <a:p>
            <a:r>
              <a:rPr lang="en-US" dirty="0" smtClean="0">
                <a:latin typeface="Arial Narrow"/>
                <a:cs typeface="Arial Narrow"/>
              </a:rPr>
              <a:t>Control testing had 3 phases:</a:t>
            </a:r>
          </a:p>
          <a:p>
            <a:pPr lvl="1"/>
            <a:r>
              <a:rPr lang="en-US" dirty="0" smtClean="0">
                <a:latin typeface="Arial Narrow"/>
                <a:cs typeface="Arial Narrow"/>
              </a:rPr>
              <a:t>I: 80% regression for 2-18 months</a:t>
            </a:r>
          </a:p>
          <a:p>
            <a:pPr lvl="1"/>
            <a:r>
              <a:rPr lang="en-US" dirty="0" smtClean="0">
                <a:latin typeface="Arial Narrow"/>
                <a:cs typeface="Arial Narrow"/>
              </a:rPr>
              <a:t>II: similar to Phase I</a:t>
            </a:r>
          </a:p>
          <a:p>
            <a:pPr lvl="1"/>
            <a:r>
              <a:rPr lang="en-US" dirty="0" smtClean="0">
                <a:latin typeface="Arial Narrow"/>
                <a:cs typeface="Arial Narrow"/>
              </a:rPr>
              <a:t>III: PLX4032 versus </a:t>
            </a:r>
            <a:r>
              <a:rPr lang="en-US" dirty="0" err="1" smtClean="0">
                <a:latin typeface="Arial Narrow"/>
                <a:cs typeface="Arial Narrow"/>
              </a:rPr>
              <a:t>Dacarbanzine</a:t>
            </a:r>
            <a:r>
              <a:rPr lang="en-US" dirty="0" smtClean="0">
                <a:latin typeface="Arial Narrow"/>
                <a:cs typeface="Arial Narrow"/>
              </a:rPr>
              <a:t> (chemotherapy)</a:t>
            </a:r>
          </a:p>
          <a:p>
            <a:r>
              <a:rPr lang="en-US" dirty="0" smtClean="0">
                <a:latin typeface="Arial Narrow"/>
                <a:cs typeface="Arial Narrow"/>
              </a:rPr>
              <a:t>Costs $100 million</a:t>
            </a:r>
          </a:p>
          <a:p>
            <a:r>
              <a:rPr lang="en-US" dirty="0" smtClean="0">
                <a:latin typeface="Arial Narrow"/>
                <a:cs typeface="Arial Narrow"/>
              </a:rPr>
              <a:t>Doctors document all patient symptoms </a:t>
            </a:r>
          </a:p>
          <a:p>
            <a:r>
              <a:rPr lang="en-US" dirty="0" smtClean="0">
                <a:latin typeface="Arial Narrow"/>
                <a:cs typeface="Arial Narrow"/>
              </a:rPr>
              <a:t>Future: more trials for co-administering </a:t>
            </a:r>
          </a:p>
          <a:p>
            <a:endParaRPr lang="en-US" dirty="0">
              <a:latin typeface="Arial Narrow"/>
              <a:cs typeface="Arial Narrow"/>
            </a:endParaRPr>
          </a:p>
        </p:txBody>
      </p:sp>
    </p:spTree>
    <p:extLst>
      <p:ext uri="{BB962C8B-B14F-4D97-AF65-F5344CB8AC3E}">
        <p14:creationId xmlns:p14="http://schemas.microsoft.com/office/powerpoint/2010/main" xmlns="" val="26975018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Patient’s Background </a:t>
            </a:r>
            <a:endParaRPr lang="en-US" dirty="0">
              <a:latin typeface="Abadi MT Condensed Extra Bold"/>
              <a:cs typeface="Abadi MT Condensed Extra Bold"/>
            </a:endParaRPr>
          </a:p>
        </p:txBody>
      </p:sp>
      <p:sp>
        <p:nvSpPr>
          <p:cNvPr id="3" name="Content Placeholder 2"/>
          <p:cNvSpPr>
            <a:spLocks noGrp="1"/>
          </p:cNvSpPr>
          <p:nvPr>
            <p:ph idx="1"/>
          </p:nvPr>
        </p:nvSpPr>
        <p:spPr>
          <a:xfrm>
            <a:off x="457200" y="1600200"/>
            <a:ext cx="5459506" cy="5018741"/>
          </a:xfrm>
        </p:spPr>
        <p:txBody>
          <a:bodyPr>
            <a:normAutofit fontScale="92500" lnSpcReduction="20000"/>
          </a:bodyPr>
          <a:lstStyle/>
          <a:p>
            <a:r>
              <a:rPr lang="en-US" dirty="0" smtClean="0">
                <a:latin typeface="Arial Narrow"/>
                <a:cs typeface="Arial Narrow"/>
              </a:rPr>
              <a:t>2 cousins from California were diagnosed with melanoma within months of each other in 2009</a:t>
            </a:r>
          </a:p>
          <a:p>
            <a:pPr lvl="1"/>
            <a:r>
              <a:rPr lang="en-US" dirty="0" smtClean="0">
                <a:latin typeface="Arial Narrow"/>
                <a:cs typeface="Arial Narrow"/>
              </a:rPr>
              <a:t>Thomas McLaughlin: 24</a:t>
            </a:r>
          </a:p>
          <a:p>
            <a:pPr lvl="1"/>
            <a:r>
              <a:rPr lang="en-US" dirty="0" smtClean="0">
                <a:latin typeface="Arial Narrow"/>
                <a:cs typeface="Arial Narrow"/>
              </a:rPr>
              <a:t>Brandon Ryan: 22</a:t>
            </a:r>
          </a:p>
          <a:p>
            <a:r>
              <a:rPr lang="en-US" dirty="0" smtClean="0">
                <a:latin typeface="Arial Narrow"/>
                <a:cs typeface="Arial Narrow"/>
              </a:rPr>
              <a:t>McLaughlin started trial testing first with the drug PLX4032</a:t>
            </a:r>
          </a:p>
          <a:p>
            <a:r>
              <a:rPr lang="en-US" dirty="0" smtClean="0">
                <a:latin typeface="Arial Narrow"/>
                <a:cs typeface="Arial Narrow"/>
              </a:rPr>
              <a:t>Ryan was denied treatment with the trial drug, instead he received infusions of chemotherapy</a:t>
            </a:r>
          </a:p>
          <a:p>
            <a:r>
              <a:rPr lang="en-US" dirty="0" smtClean="0">
                <a:latin typeface="Arial Narrow"/>
                <a:cs typeface="Arial Narrow"/>
              </a:rPr>
              <a:t>Ryan lost his battle less than a year after diagnosis</a:t>
            </a:r>
            <a:endParaRPr lang="en-US" dirty="0">
              <a:latin typeface="Arial Narrow"/>
              <a:cs typeface="Arial Narrow"/>
            </a:endParaRPr>
          </a:p>
        </p:txBody>
      </p:sp>
      <p:pic>
        <p:nvPicPr>
          <p:cNvPr id="4" name="Picture 3" descr="jpTRIALS1-popup.jpg"/>
          <p:cNvPicPr>
            <a:picLocks noChangeAspect="1"/>
          </p:cNvPicPr>
          <p:nvPr/>
        </p:nvPicPr>
        <p:blipFill>
          <a:blip r:embed="rId2">
            <a:extLst>
              <a:ext uri="{28A0092B-C50C-407E-A947-70E740481C1C}">
                <a14:useLocalDpi xmlns:a14="http://schemas.microsoft.com/office/drawing/2010/main" xmlns="" val="0"/>
              </a:ext>
            </a:extLst>
          </a:blip>
          <a:stretch>
            <a:fillRect/>
          </a:stretch>
        </p:blipFill>
        <p:spPr>
          <a:xfrm>
            <a:off x="6084704" y="1733176"/>
            <a:ext cx="2602096" cy="1897529"/>
          </a:xfrm>
          <a:prstGeom prst="rect">
            <a:avLst/>
          </a:prstGeom>
        </p:spPr>
      </p:pic>
      <p:pic>
        <p:nvPicPr>
          <p:cNvPr id="5" name="Picture 4" descr="jpTRIALS2-popup.jpg"/>
          <p:cNvPicPr>
            <a:picLocks noChangeAspect="1"/>
          </p:cNvPicPr>
          <p:nvPr/>
        </p:nvPicPr>
        <p:blipFill rotWithShape="1">
          <a:blip r:embed="rId3">
            <a:extLst>
              <a:ext uri="{28A0092B-C50C-407E-A947-70E740481C1C}">
                <a14:useLocalDpi xmlns:a14="http://schemas.microsoft.com/office/drawing/2010/main" xmlns="" val="0"/>
              </a:ext>
            </a:extLst>
          </a:blip>
          <a:srcRect l="17188" t="19645"/>
          <a:stretch/>
        </p:blipFill>
        <p:spPr>
          <a:xfrm>
            <a:off x="6084705" y="4221008"/>
            <a:ext cx="2602096" cy="2128992"/>
          </a:xfrm>
          <a:prstGeom prst="rect">
            <a:avLst/>
          </a:prstGeom>
        </p:spPr>
      </p:pic>
    </p:spTree>
    <p:extLst>
      <p:ext uri="{BB962C8B-B14F-4D97-AF65-F5344CB8AC3E}">
        <p14:creationId xmlns:p14="http://schemas.microsoft.com/office/powerpoint/2010/main" xmlns="" val="10165541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Mother’s Viewpoint</a:t>
            </a:r>
            <a:endParaRPr lang="en-US" dirty="0">
              <a:latin typeface="Abadi MT Condensed Extra Bold"/>
              <a:cs typeface="Abadi MT Condensed Extra Bold"/>
            </a:endParaRPr>
          </a:p>
        </p:txBody>
      </p:sp>
      <p:sp>
        <p:nvSpPr>
          <p:cNvPr id="3" name="Content Placeholder 2"/>
          <p:cNvSpPr>
            <a:spLocks noGrp="1"/>
          </p:cNvSpPr>
          <p:nvPr>
            <p:ph idx="1"/>
          </p:nvPr>
        </p:nvSpPr>
        <p:spPr>
          <a:xfrm>
            <a:off x="457199" y="1600200"/>
            <a:ext cx="8229601" cy="4958976"/>
          </a:xfrm>
        </p:spPr>
        <p:txBody>
          <a:bodyPr>
            <a:normAutofit/>
          </a:bodyPr>
          <a:lstStyle/>
          <a:p>
            <a:r>
              <a:rPr lang="en-US" dirty="0" smtClean="0">
                <a:latin typeface="Arial Narrow"/>
                <a:cs typeface="Arial Narrow"/>
              </a:rPr>
              <a:t>Felt completely hopeless, frantic to get the drug at any cost</a:t>
            </a:r>
          </a:p>
          <a:p>
            <a:r>
              <a:rPr lang="en-US" dirty="0" smtClean="0">
                <a:latin typeface="Arial Narrow"/>
                <a:cs typeface="Arial Narrow"/>
              </a:rPr>
              <a:t>Ethics of Care:</a:t>
            </a:r>
          </a:p>
          <a:p>
            <a:pPr lvl="1"/>
            <a:r>
              <a:rPr lang="en-US" dirty="0" smtClean="0">
                <a:latin typeface="Arial Narrow"/>
                <a:cs typeface="Arial Narrow"/>
              </a:rPr>
              <a:t>She was willing to do anything in her power to save her son</a:t>
            </a:r>
          </a:p>
          <a:p>
            <a:pPr lvl="1"/>
            <a:r>
              <a:rPr lang="en-US" dirty="0" smtClean="0">
                <a:latin typeface="Arial Narrow"/>
                <a:cs typeface="Arial Narrow"/>
              </a:rPr>
              <a:t>She felt compelled as a mother to protect her son and keeping him alive</a:t>
            </a:r>
          </a:p>
          <a:p>
            <a:pPr marL="0" indent="0">
              <a:buNone/>
            </a:pPr>
            <a:endParaRPr lang="en-US" i="1" dirty="0" smtClean="0">
              <a:latin typeface="Arial Narrow"/>
              <a:cs typeface="Arial Narrow"/>
            </a:endParaRPr>
          </a:p>
          <a:p>
            <a:pPr marL="0" indent="0">
              <a:buNone/>
            </a:pPr>
            <a:r>
              <a:rPr lang="en-US" i="1" dirty="0" smtClean="0">
                <a:solidFill>
                  <a:schemeClr val="accent6">
                    <a:lumMod val="75000"/>
                  </a:schemeClr>
                </a:solidFill>
                <a:latin typeface="Arial Narrow"/>
                <a:cs typeface="Arial Narrow"/>
              </a:rPr>
              <a:t>“</a:t>
            </a:r>
            <a:r>
              <a:rPr lang="en-US" i="1" dirty="0">
                <a:solidFill>
                  <a:schemeClr val="accent6">
                    <a:lumMod val="75000"/>
                  </a:schemeClr>
                </a:solidFill>
                <a:latin typeface="Arial Narrow"/>
                <a:cs typeface="Arial Narrow"/>
              </a:rPr>
              <a:t>What gives them the right to play God?”</a:t>
            </a:r>
            <a:r>
              <a:rPr lang="en-US" dirty="0">
                <a:solidFill>
                  <a:schemeClr val="accent6">
                    <a:lumMod val="75000"/>
                  </a:schemeClr>
                </a:solidFill>
                <a:latin typeface="Arial Narrow"/>
                <a:cs typeface="Arial Narrow"/>
              </a:rPr>
              <a:t> </a:t>
            </a:r>
            <a:r>
              <a:rPr lang="en-US" dirty="0" smtClean="0">
                <a:solidFill>
                  <a:schemeClr val="accent6">
                    <a:lumMod val="75000"/>
                  </a:schemeClr>
                </a:solidFill>
                <a:latin typeface="Arial Narrow"/>
                <a:cs typeface="Arial Narrow"/>
              </a:rPr>
              <a:t>- Mrs</a:t>
            </a:r>
            <a:r>
              <a:rPr lang="en-US" dirty="0">
                <a:solidFill>
                  <a:schemeClr val="accent6">
                    <a:lumMod val="75000"/>
                  </a:schemeClr>
                </a:solidFill>
                <a:latin typeface="Arial Narrow"/>
                <a:cs typeface="Arial Narrow"/>
              </a:rPr>
              <a:t>. Ryan </a:t>
            </a:r>
          </a:p>
        </p:txBody>
      </p:sp>
    </p:spTree>
    <p:extLst>
      <p:ext uri="{BB962C8B-B14F-4D97-AF65-F5344CB8AC3E}">
        <p14:creationId xmlns:p14="http://schemas.microsoft.com/office/powerpoint/2010/main" xmlns="" val="25497978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Two Sides to Every Story</a:t>
            </a:r>
            <a:endParaRPr lang="en-US" dirty="0">
              <a:latin typeface="Abadi MT Condensed Extra Bold"/>
              <a:cs typeface="Abadi MT Condensed Extra Bold"/>
            </a:endParaRPr>
          </a:p>
        </p:txBody>
      </p:sp>
      <p:sp>
        <p:nvSpPr>
          <p:cNvPr id="3" name="Content Placeholder 2"/>
          <p:cNvSpPr>
            <a:spLocks noGrp="1"/>
          </p:cNvSpPr>
          <p:nvPr>
            <p:ph idx="1"/>
          </p:nvPr>
        </p:nvSpPr>
        <p:spPr>
          <a:xfrm>
            <a:off x="457200" y="1600200"/>
            <a:ext cx="8229600" cy="4525963"/>
          </a:xfrm>
        </p:spPr>
        <p:txBody>
          <a:bodyPr/>
          <a:lstStyle/>
          <a:p>
            <a:r>
              <a:rPr lang="en-US" dirty="0" smtClean="0">
                <a:latin typeface="Arial Narrow"/>
                <a:cs typeface="Arial Narrow"/>
              </a:rPr>
              <a:t>Controlled trials have for decades been considered essential for proving a drug’s value before it can go to market </a:t>
            </a:r>
          </a:p>
          <a:p>
            <a:r>
              <a:rPr lang="en-US" dirty="0" smtClean="0">
                <a:latin typeface="Arial Narrow"/>
                <a:cs typeface="Arial Narrow"/>
              </a:rPr>
              <a:t>Doctors and researchers will not be able to see that a drug is truly working in prolonging life rather than just treatment without having a control group to compare with </a:t>
            </a:r>
            <a:endParaRPr lang="en-US" dirty="0">
              <a:latin typeface="Arial Narrow"/>
              <a:cs typeface="Arial Narrow"/>
            </a:endParaRPr>
          </a:p>
        </p:txBody>
      </p:sp>
    </p:spTree>
    <p:extLst>
      <p:ext uri="{BB962C8B-B14F-4D97-AF65-F5344CB8AC3E}">
        <p14:creationId xmlns:p14="http://schemas.microsoft.com/office/powerpoint/2010/main" xmlns="" val="38903306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l"/>
            <a:r>
              <a:rPr lang="en-US" dirty="0" smtClean="0">
                <a:latin typeface="Abadi MT Condensed Extra Bold"/>
                <a:cs typeface="Abadi MT Condensed Extra Bold"/>
              </a:rPr>
              <a:t>Two Sides to Every Story</a:t>
            </a:r>
            <a:endParaRPr lang="en-US" dirty="0">
              <a:latin typeface="Abadi MT Condensed Extra Bold"/>
              <a:cs typeface="Abadi MT Condensed Extra Bold"/>
            </a:endParaRPr>
          </a:p>
        </p:txBody>
      </p:sp>
      <p:sp>
        <p:nvSpPr>
          <p:cNvPr id="3" name="Content Placeholder 2"/>
          <p:cNvSpPr>
            <a:spLocks noGrp="1"/>
          </p:cNvSpPr>
          <p:nvPr>
            <p:ph idx="1"/>
          </p:nvPr>
        </p:nvSpPr>
        <p:spPr/>
        <p:txBody>
          <a:bodyPr>
            <a:normAutofit lnSpcReduction="10000"/>
          </a:bodyPr>
          <a:lstStyle/>
          <a:p>
            <a:r>
              <a:rPr lang="en-US" dirty="0" smtClean="0">
                <a:latin typeface="Arial Narrow"/>
                <a:cs typeface="Arial Narrow"/>
              </a:rPr>
              <a:t>But critics of the trials argue that new science behind the drugs has eclipsed the old rules – and ethics – of testing them</a:t>
            </a:r>
          </a:p>
          <a:p>
            <a:r>
              <a:rPr lang="en-US" dirty="0" smtClean="0">
                <a:latin typeface="Arial Narrow"/>
                <a:cs typeface="Arial Narrow"/>
              </a:rPr>
              <a:t>Some drugs under development may be so much more effective that isolating patients into a control group causes needless suffering</a:t>
            </a:r>
          </a:p>
          <a:p>
            <a:r>
              <a:rPr lang="en-US" dirty="0" smtClean="0">
                <a:latin typeface="Arial Narrow"/>
                <a:cs typeface="Arial Narrow"/>
              </a:rPr>
              <a:t>Doctors admit that there is a conflict of interest between caring for their patients and gathering data for all of the future generations</a:t>
            </a:r>
            <a:endParaRPr lang="en-US" dirty="0">
              <a:latin typeface="Arial Narrow"/>
              <a:cs typeface="Arial Narrow"/>
            </a:endParaRPr>
          </a:p>
        </p:txBody>
      </p:sp>
    </p:spTree>
    <p:extLst>
      <p:ext uri="{BB962C8B-B14F-4D97-AF65-F5344CB8AC3E}">
        <p14:creationId xmlns:p14="http://schemas.microsoft.com/office/powerpoint/2010/main" xmlns="" val="38043345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1208</TotalTime>
  <Words>697</Words>
  <Application>Microsoft Office PowerPoint</Application>
  <PresentationFormat>On-screen Show (4:3)</PresentationFormat>
  <Paragraphs>75</Paragraphs>
  <Slides>12</Slides>
  <Notes>1</Notes>
  <HiddenSlides>0</HiddenSlides>
  <MMClips>0</MMClips>
  <ScaleCrop>false</ScaleCrop>
  <HeadingPairs>
    <vt:vector size="4" baseType="variant">
      <vt:variant>
        <vt:lpstr>Theme</vt:lpstr>
      </vt:variant>
      <vt:variant>
        <vt:i4>1</vt:i4>
      </vt:variant>
      <vt:variant>
        <vt:lpstr>Slide Titles</vt:lpstr>
      </vt:variant>
      <vt:variant>
        <vt:i4>12</vt:i4>
      </vt:variant>
    </vt:vector>
  </HeadingPairs>
  <TitlesOfParts>
    <vt:vector size="13" baseType="lpstr">
      <vt:lpstr>Office Theme</vt:lpstr>
      <vt:lpstr>Two Cousins, Two Paths</vt:lpstr>
      <vt:lpstr>Background Info: Melanoma</vt:lpstr>
      <vt:lpstr>Background Info: PLX4032</vt:lpstr>
      <vt:lpstr>Background Info: PLX4032</vt:lpstr>
      <vt:lpstr>Clinical Trial</vt:lpstr>
      <vt:lpstr>Patient’s Background </vt:lpstr>
      <vt:lpstr>Mother’s Viewpoint</vt:lpstr>
      <vt:lpstr>Two Sides to Every Story</vt:lpstr>
      <vt:lpstr>Two Sides to Every Story</vt:lpstr>
      <vt:lpstr>Ethical Dilemmas</vt:lpstr>
      <vt:lpstr>Reasoning Behind the Controls </vt:lpstr>
      <vt:lpstr>Any Questions?</vt:lpstr>
    </vt:vector>
  </TitlesOfParts>
  <Company>Georgia Southern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Two Cousins, Two Paths</dc:title>
  <dc:creator>Chamberlyn Shelton</dc:creator>
  <cp:lastModifiedBy>Jody</cp:lastModifiedBy>
  <cp:revision>26</cp:revision>
  <dcterms:created xsi:type="dcterms:W3CDTF">2013-07-17T13:47:31Z</dcterms:created>
  <dcterms:modified xsi:type="dcterms:W3CDTF">2013-07-18T13:10:39Z</dcterms:modified>
</cp:coreProperties>
</file>