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1755B65-A81C-4B16-81DD-234C9C8A122F}">
  <a:tblStyle styleId="{E1755B65-A81C-4B16-81DD-234C9C8A122F}"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673100" lvl="0" indent="-298450" rtl="0">
              <a:lnSpc>
                <a:spcPct val="130823"/>
              </a:lnSpc>
              <a:spcBef>
                <a:spcPts val="300"/>
              </a:spcBef>
              <a:spcAft>
                <a:spcPts val="100"/>
              </a:spcAft>
              <a:buClr>
                <a:srgbClr val="000000"/>
              </a:buClr>
              <a:buSzPct val="110000"/>
              <a:buFont typeface="Arial"/>
              <a:buAutoNum type="arabicPeriod"/>
            </a:pPr>
            <a:r>
              <a:rPr lang="en" sz="1000"/>
              <a:t>All individuals are interdependent for achieving their interests</a:t>
            </a:r>
          </a:p>
          <a:p>
            <a:pPr marL="673100" lvl="0" indent="-298450" rtl="0">
              <a:lnSpc>
                <a:spcPct val="130823"/>
              </a:lnSpc>
              <a:spcBef>
                <a:spcPts val="300"/>
              </a:spcBef>
              <a:spcAft>
                <a:spcPts val="100"/>
              </a:spcAft>
              <a:buClr>
                <a:srgbClr val="000000"/>
              </a:buClr>
              <a:buSzPct val="110000"/>
              <a:buFont typeface="Arial"/>
              <a:buAutoNum type="arabicPeriod"/>
            </a:pPr>
            <a:r>
              <a:rPr lang="en" sz="1000"/>
              <a:t>Those particularly vulnerable to our choices and their outcomes deserve extra consideration to be measured according to</a:t>
            </a:r>
          </a:p>
          <a:p>
            <a:pPr marL="1308100" lvl="1" indent="-298450" rtl="0">
              <a:lnSpc>
                <a:spcPct val="150000"/>
              </a:lnSpc>
              <a:spcBef>
                <a:spcPts val="600"/>
              </a:spcBef>
              <a:spcAft>
                <a:spcPts val="200"/>
              </a:spcAft>
              <a:buClr>
                <a:srgbClr val="000000"/>
              </a:buClr>
              <a:buSzPct val="110000"/>
              <a:buFont typeface="Arial"/>
              <a:buAutoNum type="alphaLcPeriod"/>
            </a:pPr>
            <a:r>
              <a:rPr lang="en" sz="1000"/>
              <a:t>the level of their vulnerability to one's choices</a:t>
            </a:r>
          </a:p>
          <a:p>
            <a:pPr marL="1308100" lvl="1" indent="-298450" rtl="0">
              <a:lnSpc>
                <a:spcPct val="150000"/>
              </a:lnSpc>
              <a:spcBef>
                <a:spcPts val="600"/>
              </a:spcBef>
              <a:spcAft>
                <a:spcPts val="200"/>
              </a:spcAft>
              <a:buClr>
                <a:srgbClr val="000000"/>
              </a:buClr>
              <a:buSzPct val="110000"/>
              <a:buFont typeface="Arial"/>
              <a:buAutoNum type="alphaLcPeriod"/>
            </a:pPr>
            <a:r>
              <a:rPr lang="en" sz="1000"/>
              <a:t>the level of their affectedness by one's choices and no one else's</a:t>
            </a:r>
          </a:p>
          <a:p>
            <a:pPr marL="673100" lvl="0" indent="-298450" rtl="0">
              <a:lnSpc>
                <a:spcPct val="130823"/>
              </a:lnSpc>
              <a:spcBef>
                <a:spcPts val="300"/>
              </a:spcBef>
              <a:spcAft>
                <a:spcPts val="100"/>
              </a:spcAft>
              <a:buClr>
                <a:srgbClr val="000000"/>
              </a:buClr>
              <a:buSzPct val="110000"/>
              <a:buFont typeface="Arial"/>
              <a:buAutoNum type="arabicPeriod"/>
            </a:pPr>
            <a:r>
              <a:rPr lang="en" sz="1000"/>
              <a:t>It is necessary to attend to the contextual details of the situation in order to safeguard and promote the actual specific interests of those involved</a:t>
            </a:r>
          </a:p>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4691399"/>
          </a:xfrm>
          <a:prstGeom prst="rect">
            <a:avLst/>
          </a:prstGeom>
          <a:solidFill>
            <a:schemeClr val="dk2"/>
          </a:solidFill>
          <a:ln>
            <a:noFill/>
          </a:ln>
        </p:spPr>
        <p:txBody>
          <a:bodyPr lIns="91425" tIns="45700" rIns="91425" bIns="45700" anchor="ctr" anchorCtr="0">
            <a:noAutofit/>
          </a:bodyPr>
          <a:lstStyle/>
          <a:p>
            <a:endParaRPr/>
          </a:p>
        </p:txBody>
      </p:sp>
      <p:cxnSp>
        <p:nvCxnSpPr>
          <p:cNvPr id="9" name="Shape 9"/>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1pPr>
            <a:lvl2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2pPr>
            <a:lvl3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3pPr>
            <a:lvl4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4pPr>
            <a:lvl5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5pPr>
            <a:lvl6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6pPr>
            <a:lvl7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7pPr>
            <a:lvl8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8pPr>
            <a:lvl9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685800" y="4836035"/>
            <a:ext cx="7772400" cy="1032599"/>
          </a:xfrm>
          <a:prstGeom prst="rect">
            <a:avLst/>
          </a:prstGeom>
          <a:noFill/>
          <a:ln>
            <a:noFill/>
          </a:ln>
        </p:spPr>
        <p:txBody>
          <a:bodyPr lIns="91425" tIns="91425" rIns="91425" bIns="91425" anchor="t" anchorCtr="0"/>
          <a:lstStyle>
            <a:lvl1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p:nvPr/>
        </p:nvSpPr>
        <p:spPr>
          <a:xfrm>
            <a:off x="0" y="0"/>
            <a:ext cx="9144000" cy="1532999"/>
          </a:xfrm>
          <a:prstGeom prst="rect">
            <a:avLst/>
          </a:prstGeom>
          <a:solidFill>
            <a:schemeClr val="dk2"/>
          </a:solidFill>
          <a:ln>
            <a:noFill/>
          </a:ln>
        </p:spPr>
        <p:txBody>
          <a:bodyPr lIns="91425" tIns="45700" rIns="91425" bIns="45700" anchor="ctr" anchorCtr="0">
            <a:noAutofit/>
          </a:bodyPr>
          <a:lstStyle/>
          <a:p>
            <a:endParaRPr/>
          </a:p>
        </p:txBody>
      </p:sp>
      <p:cxnSp>
        <p:nvCxnSpPr>
          <p:cNvPr id="19" name="Shape 19"/>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3"/>
        <p:cNvGrpSpPr/>
        <p:nvPr/>
      </p:nvGrpSpPr>
      <p:grpSpPr>
        <a:xfrm>
          <a:off x="0" y="0"/>
          <a:ext cx="0" cy="0"/>
          <a:chOff x="0" y="0"/>
          <a:chExt cx="0" cy="0"/>
        </a:xfrm>
      </p:grpSpPr>
      <p:sp>
        <p:nvSpPr>
          <p:cNvPr id="24" name="Shape 24"/>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25" name="Shape 25"/>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1pPr>
            <a:lvl2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2pPr>
            <a:lvl3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3pPr>
            <a:lvl4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4pPr>
            <a:lvl5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5pPr>
            <a:lvl6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6pPr>
            <a:lvl7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7pPr>
            <a:lvl8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8pPr>
            <a:lvl9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9pPr>
          </a:lstStyle>
          <a:p>
            <a:endParaRPr/>
          </a:p>
        </p:txBody>
      </p:sp>
      <p:sp>
        <p:nvSpPr>
          <p:cNvPr id="29" name="Shape 29"/>
          <p:cNvSpPr/>
          <p:nvPr/>
        </p:nvSpPr>
        <p:spPr>
          <a:xfrm>
            <a:off x="4274" y="0"/>
            <a:ext cx="9144000" cy="5875200"/>
          </a:xfrm>
          <a:prstGeom prst="rect">
            <a:avLst/>
          </a:prstGeom>
          <a:solidFill>
            <a:srgbClr val="2388DB"/>
          </a:solidFill>
          <a:ln>
            <a:noFill/>
          </a:ln>
        </p:spPr>
        <p:txBody>
          <a:bodyPr lIns="91425" tIns="45700" rIns="91425" bIns="45700" anchor="ctr" anchorCtr="0">
            <a:noAutofit/>
          </a:bodyPr>
          <a:lstStyle/>
          <a:p>
            <a:endParaRPr/>
          </a:p>
        </p:txBody>
      </p:sp>
      <p:cxnSp>
        <p:nvCxnSpPr>
          <p:cNvPr id="30" name="Shape 30"/>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youtube.com/watch?v=nF7H62Y6ii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2490375"/>
            <a:ext cx="7772400" cy="2198400"/>
          </a:xfrm>
          <a:prstGeom prst="rect">
            <a:avLst/>
          </a:prstGeom>
        </p:spPr>
        <p:txBody>
          <a:bodyPr lIns="91425" tIns="91425" rIns="91425" bIns="91425" anchor="b" anchorCtr="0">
            <a:noAutofit/>
          </a:bodyPr>
          <a:lstStyle/>
          <a:p>
            <a:pPr>
              <a:buNone/>
            </a:pPr>
            <a:r>
              <a:rPr lang="en"/>
              <a:t>Case Study 8.2</a:t>
            </a:r>
          </a:p>
        </p:txBody>
      </p:sp>
      <p:sp>
        <p:nvSpPr>
          <p:cNvPr id="34" name="Shape 34"/>
          <p:cNvSpPr txBox="1">
            <a:spLocks noGrp="1"/>
          </p:cNvSpPr>
          <p:nvPr>
            <p:ph type="subTitle" idx="1"/>
          </p:nvPr>
        </p:nvSpPr>
        <p:spPr>
          <a:xfrm>
            <a:off x="685800" y="4836035"/>
            <a:ext cx="7772400" cy="1032599"/>
          </a:xfrm>
          <a:prstGeom prst="rect">
            <a:avLst/>
          </a:prstGeom>
        </p:spPr>
        <p:txBody>
          <a:bodyPr lIns="91425" tIns="91425" rIns="91425" bIns="91425" anchor="t" anchorCtr="0">
            <a:noAutofit/>
          </a:bodyPr>
          <a:lstStyle/>
          <a:p>
            <a:pPr lvl="0" rtl="0">
              <a:buNone/>
            </a:pPr>
            <a:r>
              <a:rPr lang="en"/>
              <a:t>Lauren Burns		Sammy Eastwood</a:t>
            </a:r>
          </a:p>
          <a:p>
            <a:pPr lvl="0" rtl="0">
              <a:buNone/>
            </a:pPr>
            <a:r>
              <a:rPr lang="en"/>
              <a:t>Brian Seo			Chelsea Sizemore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Discourse Ethics</a:t>
            </a:r>
          </a:p>
        </p:txBody>
      </p:sp>
      <p:sp>
        <p:nvSpPr>
          <p:cNvPr id="90" name="Shape 9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Step 5: Propose Solutions</a:t>
            </a:r>
          </a:p>
          <a:p>
            <a:endParaRPr/>
          </a:p>
          <a:p>
            <a:pPr lvl="0" rtl="0">
              <a:buNone/>
            </a:pPr>
            <a:r>
              <a:rPr lang="en"/>
              <a:t>Mordidas: The driver slips the equivalent of five dollars into the traffic cop's codebook. The officer takes it and allows the driver to leave without writing him a ticket. </a:t>
            </a:r>
          </a:p>
          <a:p>
            <a:endParaRPr/>
          </a:p>
        </p:txBody>
      </p:sp>
      <p:sp>
        <p:nvSpPr>
          <p:cNvPr id="91" name="Shape 91"/>
          <p:cNvSpPr/>
          <p:nvPr/>
        </p:nvSpPr>
        <p:spPr>
          <a:xfrm>
            <a:off x="5393075" y="4066650"/>
            <a:ext cx="2084049" cy="2791349"/>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Corruption Perception Index</a:t>
            </a:r>
          </a:p>
        </p:txBody>
      </p:sp>
      <p:sp>
        <p:nvSpPr>
          <p:cNvPr id="97" name="Shape 9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I think the informal agreements made by businessmen in Mexico is another example of discourse ethics because it follows all five steps.</a:t>
            </a:r>
          </a:p>
          <a:p>
            <a:pPr lvl="0" rtl="0">
              <a:buNone/>
            </a:pPr>
            <a:r>
              <a:rPr lang="en"/>
              <a:t>Step 1: Stakeholders are the businessmen</a:t>
            </a:r>
          </a:p>
          <a:p>
            <a:pPr lvl="0" rtl="0">
              <a:buNone/>
            </a:pPr>
            <a:r>
              <a:rPr lang="en"/>
              <a:t>Step 2: Language is money/deals/bribes</a:t>
            </a:r>
          </a:p>
          <a:p>
            <a:pPr lvl="0" rtl="0">
              <a:buNone/>
            </a:pPr>
            <a:r>
              <a:rPr lang="en"/>
              <a:t>Step 3: Goal - make businessmen happy</a:t>
            </a:r>
          </a:p>
          <a:p>
            <a:pPr lvl="0" rtl="0">
              <a:buNone/>
            </a:pPr>
            <a:r>
              <a:rPr lang="en"/>
              <a:t>Step 4: Businessmen have to express what they want from each other</a:t>
            </a:r>
          </a:p>
          <a:p>
            <a:pPr>
              <a:buNone/>
            </a:pPr>
            <a:r>
              <a:rPr lang="en"/>
              <a:t>Step 5: A solution is discussed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subTitle" idx="1"/>
          </p:nvPr>
        </p:nvSpPr>
        <p:spPr>
          <a:xfrm>
            <a:off x="557200" y="364551"/>
            <a:ext cx="7772400" cy="2427900"/>
          </a:xfrm>
          <a:prstGeom prst="rect">
            <a:avLst/>
          </a:prstGeom>
        </p:spPr>
        <p:txBody>
          <a:bodyPr lIns="91425" tIns="91425" rIns="91425" bIns="91425" anchor="t" anchorCtr="0">
            <a:noAutofit/>
          </a:bodyPr>
          <a:lstStyle/>
          <a:p>
            <a:pPr lvl="0" rtl="0">
              <a:buNone/>
            </a:pPr>
            <a:r>
              <a:rPr lang="en" sz="2400">
                <a:solidFill>
                  <a:srgbClr val="000000"/>
                </a:solidFill>
              </a:rPr>
              <a:t>It seems that the other officers in his department are also friends of his and therefore he shares a common bond with them, creating a relationship of social responsibility. </a:t>
            </a:r>
          </a:p>
          <a:p>
            <a:endParaRPr/>
          </a:p>
          <a:p>
            <a:pPr>
              <a:buNone/>
            </a:pPr>
            <a:r>
              <a:rPr lang="en" sz="2400">
                <a:solidFill>
                  <a:srgbClr val="000000"/>
                </a:solidFill>
              </a:rPr>
              <a:t>He relates more closely to his fellow officers than to everyone in the surrounding community.</a:t>
            </a:r>
          </a:p>
        </p:txBody>
      </p:sp>
      <p:sp>
        <p:nvSpPr>
          <p:cNvPr id="103" name="Shape 103"/>
          <p:cNvSpPr/>
          <p:nvPr/>
        </p:nvSpPr>
        <p:spPr>
          <a:xfrm>
            <a:off x="1847850" y="2951875"/>
            <a:ext cx="4691049" cy="3752850"/>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 Ethics of Care</a:t>
            </a:r>
          </a:p>
        </p:txBody>
      </p:sp>
      <p:sp>
        <p:nvSpPr>
          <p:cNvPr id="109" name="Shape 10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a:t>Making the nurturing of our immediate communities and the protecting of those closest to us the highest moral obligation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Scenario... </a:t>
            </a:r>
          </a:p>
        </p:txBody>
      </p:sp>
      <p:sp>
        <p:nvSpPr>
          <p:cNvPr id="115" name="Shape 11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An officer pulls over his </a:t>
            </a:r>
            <a:br>
              <a:rPr lang="en"/>
            </a:br>
            <a:r>
              <a:rPr lang="en"/>
              <a:t>nephew and an out of </a:t>
            </a:r>
            <a:br>
              <a:rPr lang="en"/>
            </a:br>
            <a:r>
              <a:rPr lang="en"/>
              <a:t>towner who he has never </a:t>
            </a:r>
            <a:br>
              <a:rPr lang="en"/>
            </a:br>
            <a:r>
              <a:rPr lang="en"/>
              <a:t>met. </a:t>
            </a:r>
          </a:p>
          <a:p>
            <a:pPr>
              <a:buNone/>
            </a:pPr>
            <a:r>
              <a:rPr lang="en"/>
              <a:t>Would he treat </a:t>
            </a:r>
            <a:br>
              <a:rPr lang="en"/>
            </a:br>
            <a:r>
              <a:rPr lang="en"/>
              <a:t>them differently using </a:t>
            </a:r>
            <a:br>
              <a:rPr lang="en"/>
            </a:br>
            <a:r>
              <a:rPr lang="en"/>
              <a:t>ethics of care? If so, why? </a:t>
            </a:r>
          </a:p>
        </p:txBody>
      </p:sp>
      <p:sp>
        <p:nvSpPr>
          <p:cNvPr id="116" name="Shape 116"/>
          <p:cNvSpPr/>
          <p:nvPr/>
        </p:nvSpPr>
        <p:spPr>
          <a:xfrm>
            <a:off x="5026950" y="1806300"/>
            <a:ext cx="3916400" cy="4555499"/>
          </a:xfrm>
          <a:prstGeom prst="rect">
            <a:avLst/>
          </a:prstGeom>
          <a:blipFill>
            <a:blip r:embed="rId3"/>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457200" y="4144575"/>
            <a:ext cx="6414899" cy="2423399"/>
          </a:xfrm>
          <a:prstGeom prst="rect">
            <a:avLst/>
          </a:prstGeom>
        </p:spPr>
        <p:txBody>
          <a:bodyPr lIns="91425" tIns="91425" rIns="91425" bIns="91425" anchor="t" anchorCtr="0">
            <a:noAutofit/>
          </a:bodyPr>
          <a:lstStyle/>
          <a:p>
            <a:pPr lvl="0" rtl="0">
              <a:buNone/>
            </a:pPr>
            <a:r>
              <a:rPr lang="en"/>
              <a:t>His nephew.   </a:t>
            </a:r>
          </a:p>
          <a:p>
            <a:endParaRPr/>
          </a:p>
          <a:p>
            <a:endParaRPr/>
          </a:p>
          <a:p>
            <a:pPr>
              <a:buNone/>
            </a:pPr>
            <a:r>
              <a:rPr lang="en"/>
              <a:t>                                            .....why?</a:t>
            </a:r>
          </a:p>
        </p:txBody>
      </p:sp>
      <p:sp>
        <p:nvSpPr>
          <p:cNvPr id="122" name="Shape 122"/>
          <p:cNvSpPr/>
          <p:nvPr/>
        </p:nvSpPr>
        <p:spPr>
          <a:xfrm>
            <a:off x="1678025" y="156975"/>
            <a:ext cx="7119425" cy="3691874"/>
          </a:xfrm>
          <a:prstGeom prst="rect">
            <a:avLst/>
          </a:prstGeom>
          <a:blipFill>
            <a:blip r:embed="rId3"/>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     Nephew					Out of towner</a:t>
            </a:r>
          </a:p>
        </p:txBody>
      </p:sp>
      <p:sp>
        <p:nvSpPr>
          <p:cNvPr id="128" name="Shape 128"/>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a:t>
</a:t>
            </a:r>
          </a:p>
          <a:p>
            <a:pPr lvl="0" rtl="0">
              <a:buNone/>
            </a:pPr>
            <a:r>
              <a:rPr lang="en"/>
              <a:t>- Has personal relationship and connection with him</a:t>
            </a:r>
          </a:p>
          <a:p>
            <a:endParaRPr/>
          </a:p>
          <a:p>
            <a:endParaRPr/>
          </a:p>
        </p:txBody>
      </p:sp>
      <p:sp>
        <p:nvSpPr>
          <p:cNvPr id="129" name="Shape 129"/>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lvl="0" rtl="0">
              <a:buNone/>
            </a:pPr>
            <a:r>
              <a:rPr lang="en"/>
              <a:t>
</a:t>
            </a:r>
          </a:p>
          <a:p>
            <a:pPr>
              <a:buNone/>
            </a:pPr>
            <a:r>
              <a:rPr lang="en"/>
              <a:t>- No relationship or connection with him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Treatment</a:t>
            </a:r>
          </a:p>
        </p:txBody>
      </p:sp>
      <p:sp>
        <p:nvSpPr>
          <p:cNvPr id="135" name="Shape 13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Clr>
                <a:srgbClr val="000000"/>
              </a:buClr>
              <a:buSzPct val="36666"/>
              <a:buFont typeface="Arial"/>
              <a:buNone/>
            </a:pPr>
            <a:r>
              <a:rPr lang="en">
                <a:solidFill>
                  <a:srgbClr val="000000"/>
                </a:solidFill>
              </a:rPr>
              <a:t>Thus, it is easier to be harsher to the out of towner because the officer will not feel an effect of the out of towner emotions or actions after pulling him over. However, he probably sees his nephew a lot more, and would have to deal with family talking and other actions that will affect the officer’s personal life more.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3000">
                <a:solidFill>
                  <a:srgbClr val="FFFFFF"/>
                </a:solidFill>
              </a:rPr>
              <a:t>Could there be other circumstances where he would treat his nephew more harshly? </a:t>
            </a:r>
            <a:r>
              <a:rPr lang="en" sz="1800">
                <a:solidFill>
                  <a:srgbClr val="FFFFFF"/>
                </a:solidFill>
              </a:rPr>
              <a:t> </a:t>
            </a:r>
            <a:r>
              <a:rPr lang="en" sz="1100">
                <a:solidFill>
                  <a:srgbClr val="FFFFFF"/>
                </a:solidFill>
              </a:rPr>
              <a:t> </a:t>
            </a:r>
          </a:p>
        </p:txBody>
      </p:sp>
      <p:sp>
        <p:nvSpPr>
          <p:cNvPr id="141" name="Shape 141"/>
          <p:cNvSpPr txBox="1"/>
          <p:nvPr/>
        </p:nvSpPr>
        <p:spPr>
          <a:xfrm>
            <a:off x="638375" y="1915125"/>
            <a:ext cx="8048400" cy="4505100"/>
          </a:xfrm>
          <a:prstGeom prst="rect">
            <a:avLst/>
          </a:prstGeom>
          <a:noFill/>
        </p:spPr>
        <p:txBody>
          <a:bodyPr lIns="91425" tIns="91425" rIns="91425" bIns="91425" anchor="t" anchorCtr="0">
            <a:noAutofit/>
          </a:bodyPr>
          <a:lstStyle/>
          <a:p>
            <a:pPr lvl="0" rtl="0">
              <a:buNone/>
            </a:pPr>
            <a:r>
              <a:rPr lang="en" sz="3000"/>
              <a:t>
</a:t>
            </a:r>
          </a:p>
          <a:p>
            <a:pPr lvl="0">
              <a:buClr>
                <a:srgbClr val="000000"/>
              </a:buClr>
              <a:buSzPct val="36666"/>
              <a:buFont typeface="Arial"/>
              <a:buNone/>
            </a:pPr>
            <a:r>
              <a:rPr lang="en" sz="3000"/>
              <a:t>He knows his nephew will always be his family, so he cannot be upset with him forever. Or if he did not like his nephew, he has a vindication against him, which could easily make the officer want more money from him.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Other examples of ethics of care  </a:t>
            </a:r>
          </a:p>
        </p:txBody>
      </p:sp>
      <p:sp>
        <p:nvSpPr>
          <p:cNvPr id="147" name="Shape 147"/>
          <p:cNvSpPr txBox="1"/>
          <p:nvPr/>
        </p:nvSpPr>
        <p:spPr>
          <a:xfrm>
            <a:off x="346550" y="1842175"/>
            <a:ext cx="8340300" cy="1522800"/>
          </a:xfrm>
          <a:prstGeom prst="rect">
            <a:avLst/>
          </a:prstGeom>
          <a:noFill/>
        </p:spPr>
        <p:txBody>
          <a:bodyPr lIns="91425" tIns="91425" rIns="91425" bIns="91425" anchor="t" anchorCtr="0">
            <a:noAutofit/>
          </a:bodyPr>
          <a:lstStyle/>
          <a:p>
            <a:pPr lvl="0" rtl="0">
              <a:buNone/>
            </a:pPr>
            <a:r>
              <a:rPr lang="en" sz="2400"/>
              <a:t>In elementary school when you had to write people’s names down for talking. You would be more lenient to yours friends rather than to the people you didn’t like. </a:t>
            </a:r>
          </a:p>
          <a:p>
            <a:endParaRPr/>
          </a:p>
          <a:p>
            <a:endParaRPr/>
          </a:p>
          <a:p>
            <a:endParaRPr/>
          </a:p>
        </p:txBody>
      </p:sp>
      <p:sp>
        <p:nvSpPr>
          <p:cNvPr id="148" name="Shape 148"/>
          <p:cNvSpPr/>
          <p:nvPr/>
        </p:nvSpPr>
        <p:spPr>
          <a:xfrm>
            <a:off x="2852862" y="3174262"/>
            <a:ext cx="4010025" cy="2714625"/>
          </a:xfrm>
          <a:prstGeom prst="rect">
            <a:avLst/>
          </a:prstGeom>
          <a:blipFill>
            <a:blip r:embed="rId3"/>
            <a:stretch>
              <a:fillRect/>
            </a:stretch>
          </a:blipFill>
          <a:ln>
            <a:noFill/>
          </a:ln>
        </p:spPr>
      </p:sp>
      <p:sp>
        <p:nvSpPr>
          <p:cNvPr id="149" name="Shape 149"/>
          <p:cNvSpPr txBox="1"/>
          <p:nvPr/>
        </p:nvSpPr>
        <p:spPr>
          <a:xfrm>
            <a:off x="-156850" y="6246375"/>
            <a:ext cx="1371599" cy="457200"/>
          </a:xfrm>
          <a:prstGeom prst="rect">
            <a:avLst/>
          </a:prstGeom>
          <a:noFill/>
        </p:spPr>
        <p:txBody>
          <a:bodyPr lIns="91425" tIns="91425" rIns="91425" bIns="91425" anchor="t" anchorCtr="0">
            <a:noAutofit/>
          </a:bodyPr>
          <a:lstStyle/>
          <a:p>
            <a:endParaRPr/>
          </a:p>
        </p:txBody>
      </p:sp>
      <p:sp>
        <p:nvSpPr>
          <p:cNvPr id="150" name="Shape 150"/>
          <p:cNvSpPr txBox="1"/>
          <p:nvPr/>
        </p:nvSpPr>
        <p:spPr>
          <a:xfrm>
            <a:off x="346550" y="6089525"/>
            <a:ext cx="4933800" cy="531900"/>
          </a:xfrm>
          <a:prstGeom prst="rect">
            <a:avLst/>
          </a:prstGeom>
          <a:noFill/>
        </p:spPr>
        <p:txBody>
          <a:bodyPr lIns="91425" tIns="91425" rIns="91425" bIns="91425" anchor="t" anchorCtr="0">
            <a:noAutofit/>
          </a:bodyPr>
          <a:lstStyle/>
          <a:p>
            <a:pPr>
              <a:buNone/>
            </a:pPr>
            <a:r>
              <a:rPr lang="en" u="sng">
                <a:solidFill>
                  <a:schemeClr val="hlink"/>
                </a:solidFill>
                <a:hlinkClick r:id="rId4"/>
              </a:rPr>
              <a:t>http://www.youtube.com/watch?v=nF7H62Y6iio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Introduction</a:t>
            </a:r>
          </a:p>
        </p:txBody>
      </p:sp>
      <p:sp>
        <p:nvSpPr>
          <p:cNvPr id="40" name="Shape 4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400" i="1"/>
              <a:t>Mordidas</a:t>
            </a:r>
            <a:r>
              <a:rPr lang="en" sz="2400"/>
              <a:t> - Spanish [noun]</a:t>
            </a:r>
          </a:p>
          <a:p>
            <a:pPr lvl="0" rtl="0">
              <a:buNone/>
            </a:pPr>
            <a:r>
              <a:rPr lang="en" sz="2400"/>
              <a:t>	- a bite, kickback</a:t>
            </a:r>
          </a:p>
          <a:p>
            <a:pPr lvl="0" rtl="0">
              <a:buNone/>
            </a:pPr>
            <a:r>
              <a:rPr lang="en" sz="2400"/>
              <a:t>	- (slang) a bribe to pay a public official, in return the official does not ticket an individual</a:t>
            </a:r>
          </a:p>
          <a:p>
            <a:endParaRPr/>
          </a:p>
          <a:p>
            <a:pPr lvl="0" rtl="0">
              <a:buNone/>
            </a:pPr>
            <a:r>
              <a:rPr lang="en" sz="2400">
                <a:solidFill>
                  <a:srgbClr val="333333"/>
                </a:solidFill>
                <a:latin typeface="Verdana"/>
                <a:ea typeface="Verdana"/>
                <a:cs typeface="Verdana"/>
                <a:sym typeface="Verdana"/>
              </a:rPr>
              <a:t>The Mexican government has been working to combat corruption, with limited success.</a:t>
            </a:r>
          </a:p>
          <a:p>
            <a:endParaRPr/>
          </a:p>
          <a:p>
            <a:pPr>
              <a:buNone/>
            </a:pPr>
            <a:r>
              <a:rPr lang="en" sz="2400">
                <a:solidFill>
                  <a:srgbClr val="333333"/>
                </a:solidFill>
                <a:latin typeface="Verdana"/>
                <a:ea typeface="Verdana"/>
                <a:cs typeface="Verdana"/>
                <a:sym typeface="Verdana"/>
              </a:rPr>
              <a:t>Police officers are poorly paid; they make half their salary based off </a:t>
            </a:r>
            <a:r>
              <a:rPr lang="en" sz="2400" i="1">
                <a:solidFill>
                  <a:srgbClr val="333333"/>
                </a:solidFill>
                <a:latin typeface="Verdana"/>
                <a:ea typeface="Verdana"/>
                <a:cs typeface="Verdana"/>
                <a:sym typeface="Verdana"/>
              </a:rPr>
              <a:t>mordidas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Web of Responsibility</a:t>
            </a:r>
          </a:p>
        </p:txBody>
      </p:sp>
      <p:sp>
        <p:nvSpPr>
          <p:cNvPr id="156" name="Shape 15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0" lvl="0" indent="0" rtl="0">
              <a:buNone/>
            </a:pPr>
            <a:r>
              <a:rPr lang="en"/>
              <a:t>The Police Officer cares for himself</a:t>
            </a:r>
          </a:p>
          <a:p>
            <a:endParaRPr/>
          </a:p>
          <a:p>
            <a:pPr marL="0" lvl="0" indent="0" rtl="0">
              <a:buNone/>
            </a:pPr>
            <a:r>
              <a:rPr lang="en"/>
              <a:t>He takes no thought</a:t>
            </a:r>
          </a:p>
          <a:p>
            <a:pPr marL="0" lvl="0" indent="0" rtl="0">
              <a:buNone/>
            </a:pPr>
            <a:r>
              <a:rPr lang="en"/>
              <a:t>for other people</a:t>
            </a:r>
          </a:p>
          <a:p>
            <a:endParaRPr/>
          </a:p>
          <a:p>
            <a:pPr marL="0" lvl="0" indent="0" rtl="0">
              <a:buNone/>
            </a:pPr>
            <a:r>
              <a:rPr lang="en" u="sng"/>
              <a:t>Stake holders:</a:t>
            </a:r>
          </a:p>
          <a:p>
            <a:pPr marL="457200" lvl="0" indent="-381000" rtl="0">
              <a:buClr>
                <a:schemeClr val="dk1"/>
              </a:buClr>
              <a:buSzPct val="166666"/>
              <a:buFont typeface="Arial"/>
              <a:buChar char="•"/>
            </a:pPr>
            <a:r>
              <a:rPr lang="en" sz="2400"/>
              <a:t>Mayor, government officials</a:t>
            </a:r>
          </a:p>
          <a:p>
            <a:pPr marL="457200" lvl="0" indent="-381000" rtl="0">
              <a:buClr>
                <a:schemeClr val="dk1"/>
              </a:buClr>
              <a:buSzPct val="166666"/>
              <a:buFont typeface="Arial"/>
              <a:buChar char="•"/>
            </a:pPr>
            <a:r>
              <a:rPr lang="en" sz="2400"/>
              <a:t>Police, Law enforcement officials</a:t>
            </a:r>
          </a:p>
          <a:p>
            <a:pPr marL="457200" lvl="0" indent="-381000" rtl="0">
              <a:buClr>
                <a:schemeClr val="dk1"/>
              </a:buClr>
              <a:buSzPct val="166666"/>
              <a:buFont typeface="Arial"/>
              <a:buChar char="•"/>
            </a:pPr>
            <a:r>
              <a:rPr lang="en" sz="2400"/>
              <a:t>Citizens</a:t>
            </a:r>
          </a:p>
        </p:txBody>
      </p:sp>
      <p:sp>
        <p:nvSpPr>
          <p:cNvPr id="157" name="Shape 157"/>
          <p:cNvSpPr/>
          <p:nvPr/>
        </p:nvSpPr>
        <p:spPr>
          <a:xfrm>
            <a:off x="5316650" y="2379075"/>
            <a:ext cx="3370150" cy="2526275"/>
          </a:xfrm>
          <a:prstGeom prst="rect">
            <a:avLst/>
          </a:prstGeom>
          <a:blipFill>
            <a:blip r:embed="rId3"/>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Affected Individuals</a:t>
            </a:r>
          </a:p>
        </p:txBody>
      </p:sp>
      <p:sp>
        <p:nvSpPr>
          <p:cNvPr id="163" name="Shape 16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00000"/>
              <a:buFont typeface="Arial"/>
              <a:buAutoNum type="arabicPeriod"/>
            </a:pPr>
            <a:r>
              <a:rPr lang="en"/>
              <a:t>Mayor, Government officials</a:t>
            </a:r>
          </a:p>
          <a:p>
            <a:pPr marL="914400" lvl="1" indent="-381000" rtl="0">
              <a:buClr>
                <a:schemeClr val="dk1"/>
              </a:buClr>
              <a:buSzPct val="80000"/>
              <a:buFont typeface="Arial"/>
              <a:buAutoNum type="alphaLcPeriod"/>
            </a:pPr>
            <a:r>
              <a:rPr lang="en"/>
              <a:t>held responsible for the city and its laws and regulations</a:t>
            </a:r>
          </a:p>
          <a:p>
            <a:pPr marL="914400" lvl="1" indent="-381000" rtl="0">
              <a:buClr>
                <a:schemeClr val="dk1"/>
              </a:buClr>
              <a:buSzPct val="80000"/>
              <a:buFont typeface="Arial"/>
              <a:buAutoNum type="alphaLcPeriod"/>
            </a:pPr>
            <a:r>
              <a:rPr lang="en"/>
              <a:t>with </a:t>
            </a:r>
            <a:r>
              <a:rPr lang="en" i="1"/>
              <a:t>mordidas</a:t>
            </a:r>
            <a:r>
              <a:rPr lang="en"/>
              <a:t> so prevalent and common, city ethics questioned</a:t>
            </a:r>
          </a:p>
          <a:p>
            <a:pPr marL="457200" lvl="0" indent="-419100" rtl="0">
              <a:buClr>
                <a:schemeClr val="dk1"/>
              </a:buClr>
              <a:buSzPct val="100000"/>
              <a:buFont typeface="Arial"/>
              <a:buAutoNum type="arabicPeriod"/>
            </a:pPr>
            <a:r>
              <a:rPr lang="en"/>
              <a:t>Law Enforcement officials</a:t>
            </a:r>
          </a:p>
          <a:p>
            <a:pPr marL="914400" lvl="1" indent="-381000" rtl="0">
              <a:buClr>
                <a:schemeClr val="dk1"/>
              </a:buClr>
              <a:buSzPct val="80000"/>
              <a:buFont typeface="Arial"/>
              <a:buAutoNum type="alphaLcPeriod"/>
            </a:pPr>
            <a:r>
              <a:rPr lang="en"/>
              <a:t>accustomed to </a:t>
            </a:r>
            <a:r>
              <a:rPr lang="en" i="1"/>
              <a:t>mordidas</a:t>
            </a:r>
            <a:r>
              <a:rPr lang="en"/>
              <a:t> - part of their expected income</a:t>
            </a:r>
          </a:p>
          <a:p>
            <a:pPr marL="914400" lvl="1" indent="-381000" rtl="0">
              <a:buClr>
                <a:schemeClr val="dk1"/>
              </a:buClr>
              <a:buSzPct val="80000"/>
              <a:buFont typeface="Arial"/>
              <a:buAutoNum type="alphaLcPeriod"/>
            </a:pPr>
            <a:r>
              <a:rPr lang="en"/>
              <a:t>played the system to benefit themselves</a:t>
            </a:r>
          </a:p>
          <a:p>
            <a:pPr marL="457200" lvl="0" indent="-419100" rtl="0">
              <a:buClr>
                <a:schemeClr val="dk1"/>
              </a:buClr>
              <a:buSzPct val="100000"/>
              <a:buFont typeface="Arial"/>
              <a:buAutoNum type="arabicPeriod"/>
            </a:pPr>
            <a:r>
              <a:rPr lang="en"/>
              <a:t>Citizens</a:t>
            </a:r>
          </a:p>
          <a:p>
            <a:pPr marL="914400" lvl="1" indent="-381000">
              <a:buClr>
                <a:schemeClr val="dk1"/>
              </a:buClr>
              <a:buSzPct val="80000"/>
              <a:buFont typeface="Arial"/>
              <a:buAutoNum type="alphaLcPeriod"/>
            </a:pPr>
            <a:r>
              <a:rPr lang="en"/>
              <a:t>knew inadvertently to the police traffic enforcement system</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Ethics of Care	</a:t>
            </a:r>
          </a:p>
        </p:txBody>
      </p:sp>
      <p:graphicFrame>
        <p:nvGraphicFramePr>
          <p:cNvPr id="169" name="Shape 169"/>
          <p:cNvGraphicFramePr/>
          <p:nvPr/>
        </p:nvGraphicFramePr>
        <p:xfrm>
          <a:off x="177662" y="2006350"/>
          <a:ext cx="3000000" cy="3000000"/>
        </p:xfrm>
        <a:graphic>
          <a:graphicData uri="http://schemas.openxmlformats.org/drawingml/2006/table">
            <a:tbl>
              <a:tblPr>
                <a:solidFill>
                  <a:srgbClr val="F9F9F9"/>
                </a:solidFill>
                <a:tableStyleId>{E1755B65-A81C-4B16-81DD-234C9C8A122F}</a:tableStyleId>
              </a:tblPr>
              <a:tblGrid>
                <a:gridCol w="2088075"/>
                <a:gridCol w="6700575"/>
              </a:tblGrid>
              <a:tr h="582500">
                <a:tc>
                  <a:txBody>
                    <a:bodyPr/>
                    <a:lstStyle/>
                    <a:p>
                      <a:pPr lvl="0" algn="ctr" rtl="0">
                        <a:lnSpc>
                          <a:spcPct val="143906"/>
                        </a:lnSpc>
                        <a:spcBef>
                          <a:spcPts val="1000"/>
                        </a:spcBef>
                        <a:spcAft>
                          <a:spcPts val="1000"/>
                        </a:spcAft>
                        <a:buNone/>
                      </a:pPr>
                      <a:r>
                        <a:rPr lang="en" sz="1800" b="1"/>
                        <a:t>Stage</a:t>
                      </a:r>
                    </a:p>
                  </a:txBody>
                  <a:tcPr marL="25400" marR="25400" marT="25400" marB="25400">
                    <a:lnL w="9525" cap="flat">
                      <a:solidFill>
                        <a:srgbClr val="AAAAAA"/>
                      </a:solidFill>
                      <a:prstDash val="solid"/>
                      <a:round/>
                      <a:headEnd type="none" w="med" len="med"/>
                      <a:tailEnd type="none" w="med" len="med"/>
                    </a:lnL>
                    <a:lnR w="9525" cap="flat">
                      <a:solidFill>
                        <a:srgbClr val="AAAAAA"/>
                      </a:solidFill>
                      <a:prstDash val="solid"/>
                      <a:round/>
                      <a:headEnd type="none" w="med" len="med"/>
                      <a:tailEnd type="none" w="med" len="med"/>
                    </a:lnR>
                    <a:lnT w="9525" cap="flat">
                      <a:solidFill>
                        <a:srgbClr val="AAAAAA"/>
                      </a:solidFill>
                      <a:prstDash val="solid"/>
                      <a:round/>
                      <a:headEnd type="none" w="med" len="med"/>
                      <a:tailEnd type="none" w="med" len="med"/>
                    </a:lnT>
                    <a:lnB w="9525" cap="flat">
                      <a:solidFill>
                        <a:srgbClr val="AAAAAA"/>
                      </a:solidFill>
                      <a:prstDash val="solid"/>
                      <a:round/>
                      <a:headEnd type="none" w="med" len="med"/>
                      <a:tailEnd type="none" w="med" len="med"/>
                    </a:lnB>
                    <a:solidFill>
                      <a:srgbClr val="F2F2F2"/>
                    </a:solidFill>
                  </a:tcPr>
                </a:tc>
                <a:tc>
                  <a:txBody>
                    <a:bodyPr/>
                    <a:lstStyle/>
                    <a:p>
                      <a:pPr lvl="0" algn="ctr" rtl="0">
                        <a:lnSpc>
                          <a:spcPct val="143906"/>
                        </a:lnSpc>
                        <a:spcBef>
                          <a:spcPts val="1000"/>
                        </a:spcBef>
                        <a:spcAft>
                          <a:spcPts val="1000"/>
                        </a:spcAft>
                        <a:buNone/>
                      </a:pPr>
                      <a:r>
                        <a:rPr lang="en" sz="1800" b="1"/>
                        <a:t>Goal</a:t>
                      </a:r>
                    </a:p>
                  </a:txBody>
                  <a:tcPr marL="25400" marR="25400" marT="25400" marB="25400">
                    <a:lnL w="9525" cap="flat">
                      <a:solidFill>
                        <a:srgbClr val="AAAAAA"/>
                      </a:solidFill>
                      <a:prstDash val="solid"/>
                      <a:round/>
                      <a:headEnd type="none" w="med" len="med"/>
                      <a:tailEnd type="none" w="med" len="med"/>
                    </a:lnL>
                    <a:lnR w="9525" cap="flat">
                      <a:solidFill>
                        <a:srgbClr val="AAAAAA"/>
                      </a:solidFill>
                      <a:prstDash val="solid"/>
                      <a:round/>
                      <a:headEnd type="none" w="med" len="med"/>
                      <a:tailEnd type="none" w="med" len="med"/>
                    </a:lnR>
                    <a:lnT w="9525" cap="flat">
                      <a:solidFill>
                        <a:srgbClr val="AAAAAA"/>
                      </a:solidFill>
                      <a:prstDash val="solid"/>
                      <a:round/>
                      <a:headEnd type="none" w="med" len="med"/>
                      <a:tailEnd type="none" w="med" len="med"/>
                    </a:lnT>
                    <a:lnB w="9525" cap="flat">
                      <a:solidFill>
                        <a:srgbClr val="AAAAAA"/>
                      </a:solidFill>
                      <a:prstDash val="solid"/>
                      <a:round/>
                      <a:headEnd type="none" w="med" len="med"/>
                      <a:tailEnd type="none" w="med" len="med"/>
                    </a:lnB>
                    <a:solidFill>
                      <a:srgbClr val="F2F2F2"/>
                    </a:solidFill>
                  </a:tcPr>
                </a:tc>
              </a:tr>
              <a:tr h="971750">
                <a:tc>
                  <a:txBody>
                    <a:bodyPr/>
                    <a:lstStyle/>
                    <a:p>
                      <a:pPr lvl="0" rtl="0">
                        <a:lnSpc>
                          <a:spcPct val="143906"/>
                        </a:lnSpc>
                        <a:spcBef>
                          <a:spcPts val="1000"/>
                        </a:spcBef>
                        <a:spcAft>
                          <a:spcPts val="1000"/>
                        </a:spcAft>
                        <a:buNone/>
                      </a:pPr>
                      <a:r>
                        <a:rPr lang="en" sz="1800"/>
                        <a:t>Pre-conventional</a:t>
                      </a:r>
                    </a:p>
                  </a:txBody>
                  <a:tcPr marL="25400" marR="25400" marT="25400" marB="25400">
                    <a:lnL w="9525" cap="flat">
                      <a:solidFill>
                        <a:srgbClr val="AAAAAA"/>
                      </a:solidFill>
                      <a:prstDash val="solid"/>
                      <a:round/>
                      <a:headEnd type="none" w="med" len="med"/>
                      <a:tailEnd type="none" w="med" len="med"/>
                    </a:lnL>
                    <a:lnR w="9525" cap="flat">
                      <a:solidFill>
                        <a:srgbClr val="AAAAAA"/>
                      </a:solidFill>
                      <a:prstDash val="solid"/>
                      <a:round/>
                      <a:headEnd type="none" w="med" len="med"/>
                      <a:tailEnd type="none" w="med" len="med"/>
                    </a:lnR>
                    <a:lnT w="9525" cap="flat">
                      <a:solidFill>
                        <a:srgbClr val="AAAAAA"/>
                      </a:solidFill>
                      <a:prstDash val="solid"/>
                      <a:round/>
                      <a:headEnd type="none" w="med" len="med"/>
                      <a:tailEnd type="none" w="med" len="med"/>
                    </a:lnT>
                    <a:lnB w="9525" cap="flat">
                      <a:solidFill>
                        <a:srgbClr val="AAAAAA"/>
                      </a:solidFill>
                      <a:prstDash val="solid"/>
                      <a:round/>
                      <a:headEnd type="none" w="med" len="med"/>
                      <a:tailEnd type="none" w="med" len="med"/>
                    </a:lnB>
                  </a:tcPr>
                </a:tc>
                <a:tc>
                  <a:txBody>
                    <a:bodyPr/>
                    <a:lstStyle/>
                    <a:p>
                      <a:pPr lvl="0" rtl="0">
                        <a:lnSpc>
                          <a:spcPct val="143906"/>
                        </a:lnSpc>
                        <a:spcBef>
                          <a:spcPts val="1000"/>
                        </a:spcBef>
                        <a:spcAft>
                          <a:spcPts val="1000"/>
                        </a:spcAft>
                        <a:buNone/>
                      </a:pPr>
                      <a:r>
                        <a:rPr lang="en" sz="1800"/>
                        <a:t>Stage 1: Obedience to authority</a:t>
                      </a:r>
                    </a:p>
                    <a:p>
                      <a:pPr lvl="0" rtl="0">
                        <a:lnSpc>
                          <a:spcPct val="150000"/>
                        </a:lnSpc>
                        <a:spcBef>
                          <a:spcPts val="400"/>
                        </a:spcBef>
                        <a:spcAft>
                          <a:spcPts val="500"/>
                        </a:spcAft>
                        <a:buNone/>
                      </a:pPr>
                      <a:r>
                        <a:rPr lang="en" sz="1800"/>
                        <a:t>Stage 2: Nice behavior in exchange for future favors</a:t>
                      </a:r>
                    </a:p>
                  </a:txBody>
                  <a:tcPr marL="25400" marR="25400" marT="25400" marB="25400">
                    <a:lnL w="9525" cap="flat">
                      <a:solidFill>
                        <a:srgbClr val="AAAAAA"/>
                      </a:solidFill>
                      <a:prstDash val="solid"/>
                      <a:round/>
                      <a:headEnd type="none" w="med" len="med"/>
                      <a:tailEnd type="none" w="med" len="med"/>
                    </a:lnL>
                    <a:lnR w="9525" cap="flat">
                      <a:solidFill>
                        <a:srgbClr val="AAAAAA"/>
                      </a:solidFill>
                      <a:prstDash val="solid"/>
                      <a:round/>
                      <a:headEnd type="none" w="med" len="med"/>
                      <a:tailEnd type="none" w="med" len="med"/>
                    </a:lnR>
                    <a:lnT w="9525" cap="flat">
                      <a:solidFill>
                        <a:srgbClr val="AAAAAA"/>
                      </a:solidFill>
                      <a:prstDash val="solid"/>
                      <a:round/>
                      <a:headEnd type="none" w="med" len="med"/>
                      <a:tailEnd type="none" w="med" len="med"/>
                    </a:lnT>
                    <a:lnB w="9525" cap="flat">
                      <a:solidFill>
                        <a:srgbClr val="AAAAAA"/>
                      </a:solidFill>
                      <a:prstDash val="solid"/>
                      <a:round/>
                      <a:headEnd type="none" w="med" len="med"/>
                      <a:tailEnd type="none" w="med" len="med"/>
                    </a:lnB>
                  </a:tcPr>
                </a:tc>
              </a:tr>
              <a:tr h="971750">
                <a:tc>
                  <a:txBody>
                    <a:bodyPr/>
                    <a:lstStyle/>
                    <a:p>
                      <a:pPr lvl="0" rtl="0">
                        <a:lnSpc>
                          <a:spcPct val="143906"/>
                        </a:lnSpc>
                        <a:spcBef>
                          <a:spcPts val="1000"/>
                        </a:spcBef>
                        <a:spcAft>
                          <a:spcPts val="1000"/>
                        </a:spcAft>
                        <a:buNone/>
                      </a:pPr>
                      <a:r>
                        <a:rPr lang="en" sz="1800"/>
                        <a:t>Conventional</a:t>
                      </a:r>
                    </a:p>
                  </a:txBody>
                  <a:tcPr marL="25400" marR="25400" marT="25400" marB="25400">
                    <a:lnL w="9525" cap="flat">
                      <a:solidFill>
                        <a:srgbClr val="AAAAAA"/>
                      </a:solidFill>
                      <a:prstDash val="solid"/>
                      <a:round/>
                      <a:headEnd type="none" w="med" len="med"/>
                      <a:tailEnd type="none" w="med" len="med"/>
                    </a:lnL>
                    <a:lnR w="9525" cap="flat">
                      <a:solidFill>
                        <a:srgbClr val="AAAAAA"/>
                      </a:solidFill>
                      <a:prstDash val="solid"/>
                      <a:round/>
                      <a:headEnd type="none" w="med" len="med"/>
                      <a:tailEnd type="none" w="med" len="med"/>
                    </a:lnR>
                    <a:lnT w="9525" cap="flat">
                      <a:solidFill>
                        <a:srgbClr val="AAAAAA"/>
                      </a:solidFill>
                      <a:prstDash val="solid"/>
                      <a:round/>
                      <a:headEnd type="none" w="med" len="med"/>
                      <a:tailEnd type="none" w="med" len="med"/>
                    </a:lnT>
                    <a:lnB w="9525" cap="flat">
                      <a:solidFill>
                        <a:srgbClr val="AAAAAA"/>
                      </a:solidFill>
                      <a:prstDash val="solid"/>
                      <a:round/>
                      <a:headEnd type="none" w="med" len="med"/>
                      <a:tailEnd type="none" w="med" len="med"/>
                    </a:lnB>
                  </a:tcPr>
                </a:tc>
                <a:tc>
                  <a:txBody>
                    <a:bodyPr/>
                    <a:lstStyle/>
                    <a:p>
                      <a:pPr lvl="0" rtl="0">
                        <a:lnSpc>
                          <a:spcPct val="143906"/>
                        </a:lnSpc>
                        <a:spcBef>
                          <a:spcPts val="1000"/>
                        </a:spcBef>
                        <a:spcAft>
                          <a:spcPts val="1000"/>
                        </a:spcAft>
                        <a:buNone/>
                      </a:pPr>
                      <a:r>
                        <a:rPr lang="en" sz="1800"/>
                        <a:t>Stage 3: Live up to others' expectations</a:t>
                      </a:r>
                    </a:p>
                    <a:p>
                      <a:pPr lvl="0" rtl="0">
                        <a:lnSpc>
                          <a:spcPct val="150000"/>
                        </a:lnSpc>
                        <a:spcBef>
                          <a:spcPts val="400"/>
                        </a:spcBef>
                        <a:spcAft>
                          <a:spcPts val="500"/>
                        </a:spcAft>
                        <a:buNone/>
                      </a:pPr>
                      <a:r>
                        <a:rPr lang="en" sz="1800" b="1" u="sng"/>
                        <a:t>Stage 4</a:t>
                      </a:r>
                      <a:r>
                        <a:rPr lang="en" sz="1800" u="sng"/>
                        <a:t>:</a:t>
                      </a:r>
                      <a:r>
                        <a:rPr lang="en" sz="1800"/>
                        <a:t> Follow rules to maintain </a:t>
                      </a:r>
                      <a:r>
                        <a:rPr lang="en" sz="1800" u="sng"/>
                        <a:t>social order</a:t>
                      </a:r>
                    </a:p>
                  </a:txBody>
                  <a:tcPr marL="25400" marR="25400" marT="25400" marB="25400">
                    <a:lnL w="9525" cap="flat">
                      <a:solidFill>
                        <a:srgbClr val="AAAAAA"/>
                      </a:solidFill>
                      <a:prstDash val="solid"/>
                      <a:round/>
                      <a:headEnd type="none" w="med" len="med"/>
                      <a:tailEnd type="none" w="med" len="med"/>
                    </a:lnL>
                    <a:lnR w="9525" cap="flat">
                      <a:solidFill>
                        <a:srgbClr val="AAAAAA"/>
                      </a:solidFill>
                      <a:prstDash val="solid"/>
                      <a:round/>
                      <a:headEnd type="none" w="med" len="med"/>
                      <a:tailEnd type="none" w="med" len="med"/>
                    </a:lnR>
                    <a:lnT w="9525" cap="flat">
                      <a:solidFill>
                        <a:srgbClr val="AAAAAA"/>
                      </a:solidFill>
                      <a:prstDash val="solid"/>
                      <a:round/>
                      <a:headEnd type="none" w="med" len="med"/>
                      <a:tailEnd type="none" w="med" len="med"/>
                    </a:lnT>
                    <a:lnB w="9525" cap="flat">
                      <a:solidFill>
                        <a:srgbClr val="AAAAAA"/>
                      </a:solidFill>
                      <a:prstDash val="solid"/>
                      <a:round/>
                      <a:headEnd type="none" w="med" len="med"/>
                      <a:tailEnd type="none" w="med" len="med"/>
                    </a:lnB>
                  </a:tcPr>
                </a:tc>
              </a:tr>
              <a:tr h="1250250">
                <a:tc>
                  <a:txBody>
                    <a:bodyPr/>
                    <a:lstStyle/>
                    <a:p>
                      <a:pPr lvl="0" rtl="0">
                        <a:lnSpc>
                          <a:spcPct val="143906"/>
                        </a:lnSpc>
                        <a:spcBef>
                          <a:spcPts val="1000"/>
                        </a:spcBef>
                        <a:spcAft>
                          <a:spcPts val="1000"/>
                        </a:spcAft>
                        <a:buNone/>
                      </a:pPr>
                      <a:r>
                        <a:rPr lang="en" sz="1800"/>
                        <a:t>Post-conventional</a:t>
                      </a:r>
                    </a:p>
                  </a:txBody>
                  <a:tcPr marL="25400" marR="25400" marT="25400" marB="25400">
                    <a:lnL w="9525" cap="flat">
                      <a:solidFill>
                        <a:srgbClr val="AAAAAA"/>
                      </a:solidFill>
                      <a:prstDash val="solid"/>
                      <a:round/>
                      <a:headEnd type="none" w="med" len="med"/>
                      <a:tailEnd type="none" w="med" len="med"/>
                    </a:lnL>
                    <a:lnR w="9525" cap="flat">
                      <a:solidFill>
                        <a:srgbClr val="AAAAAA"/>
                      </a:solidFill>
                      <a:prstDash val="solid"/>
                      <a:round/>
                      <a:headEnd type="none" w="med" len="med"/>
                      <a:tailEnd type="none" w="med" len="med"/>
                    </a:lnR>
                    <a:lnT w="9525" cap="flat">
                      <a:solidFill>
                        <a:srgbClr val="AAAAAA"/>
                      </a:solidFill>
                      <a:prstDash val="solid"/>
                      <a:round/>
                      <a:headEnd type="none" w="med" len="med"/>
                      <a:tailEnd type="none" w="med" len="med"/>
                    </a:lnT>
                    <a:lnB w="9525" cap="flat">
                      <a:solidFill>
                        <a:srgbClr val="AAAAAA"/>
                      </a:solidFill>
                      <a:prstDash val="solid"/>
                      <a:round/>
                      <a:headEnd type="none" w="med" len="med"/>
                      <a:tailEnd type="none" w="med" len="med"/>
                    </a:lnB>
                  </a:tcPr>
                </a:tc>
                <a:tc>
                  <a:txBody>
                    <a:bodyPr/>
                    <a:lstStyle/>
                    <a:p>
                      <a:pPr lvl="0" rtl="0">
                        <a:lnSpc>
                          <a:spcPct val="143906"/>
                        </a:lnSpc>
                        <a:spcBef>
                          <a:spcPts val="1000"/>
                        </a:spcBef>
                        <a:spcAft>
                          <a:spcPts val="1000"/>
                        </a:spcAft>
                        <a:buNone/>
                      </a:pPr>
                      <a:r>
                        <a:rPr lang="en" sz="1800" b="1" u="sng"/>
                        <a:t>Stage 5</a:t>
                      </a:r>
                      <a:r>
                        <a:rPr lang="en" sz="1800" u="sng"/>
                        <a:t>:</a:t>
                      </a:r>
                      <a:r>
                        <a:rPr lang="en" sz="1800"/>
                        <a:t> Adhere to </a:t>
                      </a:r>
                      <a:r>
                        <a:rPr lang="en" sz="1800" u="sng"/>
                        <a:t>social contract</a:t>
                      </a:r>
                      <a:r>
                        <a:rPr lang="en" sz="1800"/>
                        <a:t> when it is valid</a:t>
                      </a:r>
                    </a:p>
                    <a:p>
                      <a:pPr lvl="0" rtl="0">
                        <a:lnSpc>
                          <a:spcPct val="150000"/>
                        </a:lnSpc>
                        <a:spcBef>
                          <a:spcPts val="400"/>
                        </a:spcBef>
                        <a:spcAft>
                          <a:spcPts val="500"/>
                        </a:spcAft>
                        <a:buNone/>
                      </a:pPr>
                      <a:r>
                        <a:rPr lang="en" sz="1800"/>
                        <a:t>Stage 6: Personal moral system based on abstract principles</a:t>
                      </a:r>
                    </a:p>
                  </a:txBody>
                  <a:tcPr marL="25400" marR="25400" marT="25400" marB="25400">
                    <a:lnL w="9525" cap="flat">
                      <a:solidFill>
                        <a:srgbClr val="AAAAAA"/>
                      </a:solidFill>
                      <a:prstDash val="solid"/>
                      <a:round/>
                      <a:headEnd type="none" w="med" len="med"/>
                      <a:tailEnd type="none" w="med" len="med"/>
                    </a:lnL>
                    <a:lnR w="9525" cap="flat">
                      <a:solidFill>
                        <a:srgbClr val="AAAAAA"/>
                      </a:solidFill>
                      <a:prstDash val="solid"/>
                      <a:round/>
                      <a:headEnd type="none" w="med" len="med"/>
                      <a:tailEnd type="none" w="med" len="med"/>
                    </a:lnR>
                    <a:lnT w="9525" cap="flat">
                      <a:solidFill>
                        <a:srgbClr val="AAAAAA"/>
                      </a:solidFill>
                      <a:prstDash val="solid"/>
                      <a:round/>
                      <a:headEnd type="none" w="med" len="med"/>
                      <a:tailEnd type="none" w="med" len="med"/>
                    </a:lnT>
                    <a:lnB w="9525" cap="flat">
                      <a:solidFill>
                        <a:srgbClr val="AAAAAA"/>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Mexican Police</a:t>
            </a:r>
          </a:p>
        </p:txBody>
      </p:sp>
      <p:sp>
        <p:nvSpPr>
          <p:cNvPr id="175" name="Shape 175"/>
          <p:cNvSpPr txBox="1">
            <a:spLocks noGrp="1"/>
          </p:cNvSpPr>
          <p:nvPr>
            <p:ph type="body" idx="1"/>
          </p:nvPr>
        </p:nvSpPr>
        <p:spPr>
          <a:xfrm>
            <a:off x="339150" y="1600200"/>
            <a:ext cx="8465699" cy="4967700"/>
          </a:xfrm>
          <a:prstGeom prst="rect">
            <a:avLst/>
          </a:prstGeom>
        </p:spPr>
        <p:txBody>
          <a:bodyPr lIns="91425" tIns="91425" rIns="91425" bIns="91425" anchor="t" anchorCtr="0">
            <a:noAutofit/>
          </a:bodyPr>
          <a:lstStyle/>
          <a:p>
            <a:pPr lvl="0" rtl="0">
              <a:buNone/>
            </a:pPr>
            <a:r>
              <a:rPr lang="en"/>
              <a:t>Ethics of Care: Nephew and Stranger</a:t>
            </a:r>
          </a:p>
          <a:p>
            <a:pPr marL="914400" lvl="1" indent="-381000" rtl="0">
              <a:spcBef>
                <a:spcPts val="480"/>
              </a:spcBef>
              <a:buClr>
                <a:schemeClr val="dk1"/>
              </a:buClr>
              <a:buSzPct val="80000"/>
              <a:buFont typeface="Courier New"/>
              <a:buChar char="o"/>
            </a:pPr>
            <a:r>
              <a:rPr lang="en"/>
              <a:t>Conventional - to treat them fairly</a:t>
            </a:r>
          </a:p>
          <a:p>
            <a:pPr marL="914400" lvl="1" indent="-381000" rtl="0">
              <a:spcBef>
                <a:spcPts val="480"/>
              </a:spcBef>
              <a:buClr>
                <a:schemeClr val="dk1"/>
              </a:buClr>
              <a:buSzPct val="80000"/>
              <a:buFont typeface="Courier New"/>
              <a:buChar char="o"/>
            </a:pPr>
            <a:r>
              <a:rPr lang="en"/>
              <a:t>Post-conventional - based on familial, social contract</a:t>
            </a:r>
          </a:p>
        </p:txBody>
      </p:sp>
      <p:sp>
        <p:nvSpPr>
          <p:cNvPr id="176" name="Shape 176"/>
          <p:cNvSpPr/>
          <p:nvPr/>
        </p:nvSpPr>
        <p:spPr>
          <a:xfrm>
            <a:off x="114200" y="4091400"/>
            <a:ext cx="6096000" cy="2476500"/>
          </a:xfrm>
          <a:prstGeom prst="rect">
            <a:avLst/>
          </a:prstGeom>
          <a:blipFill>
            <a:blip r:embed="rId3"/>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Ethics of Care</a:t>
            </a:r>
          </a:p>
        </p:txBody>
      </p:sp>
      <p:sp>
        <p:nvSpPr>
          <p:cNvPr id="182" name="Shape 18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Normative theory</a:t>
            </a:r>
          </a:p>
          <a:p>
            <a:pPr marL="457200" lvl="0" indent="-419100" rtl="0">
              <a:buClr>
                <a:schemeClr val="dk1"/>
              </a:buClr>
              <a:buSzPct val="166666"/>
              <a:buFont typeface="Arial"/>
              <a:buChar char="•"/>
            </a:pPr>
            <a:r>
              <a:rPr lang="en"/>
              <a:t>Questions what makes actions right or wrong</a:t>
            </a:r>
          </a:p>
          <a:p>
            <a:pPr marL="457200" lvl="0" indent="-419100" rtl="0">
              <a:buClr>
                <a:schemeClr val="dk1"/>
              </a:buClr>
              <a:buSzPct val="166666"/>
              <a:buFont typeface="Arial"/>
              <a:buChar char="•"/>
            </a:pPr>
            <a:r>
              <a:rPr lang="en">
                <a:solidFill>
                  <a:srgbClr val="000000"/>
                </a:solidFill>
              </a:rPr>
              <a:t>Ethics of care criticizes the applications of universal standards</a:t>
            </a:r>
          </a:p>
          <a:p>
            <a:pPr marL="457200" lvl="0" indent="-419100" rtl="0">
              <a:buClr>
                <a:schemeClr val="dk1"/>
              </a:buClr>
              <a:buSzPct val="166666"/>
              <a:buFont typeface="Arial"/>
              <a:buChar char="•"/>
            </a:pPr>
            <a:r>
              <a:rPr lang="en"/>
              <a:t>Applied to benefit those with potential to benefit you in the future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Perspective</a:t>
            </a:r>
          </a:p>
        </p:txBody>
      </p:sp>
      <p:sp>
        <p:nvSpPr>
          <p:cNvPr id="188" name="Shape 18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200 injured and 20 deaths</a:t>
            </a:r>
          </a:p>
          <a:p>
            <a:pPr marL="914400" lvl="1" indent="-381000" rtl="0">
              <a:spcBef>
                <a:spcPts val="480"/>
              </a:spcBef>
              <a:buClr>
                <a:schemeClr val="dk1"/>
              </a:buClr>
              <a:buSzPct val="100000"/>
              <a:buFont typeface="Courier New"/>
              <a:buChar char="o"/>
            </a:pPr>
            <a:r>
              <a:rPr lang="en" sz="2400"/>
              <a:t>Disbanding traffic tickets will not solve the problems</a:t>
            </a:r>
          </a:p>
          <a:p>
            <a:pPr marL="457200" lvl="0" indent="-419100" rtl="0">
              <a:spcBef>
                <a:spcPts val="480"/>
              </a:spcBef>
              <a:buClr>
                <a:schemeClr val="dk1"/>
              </a:buClr>
              <a:buSzPct val="166666"/>
              <a:buFont typeface="Arial"/>
              <a:buChar char="•"/>
            </a:pPr>
            <a:r>
              <a:rPr lang="en"/>
              <a:t>The Mayor taking out traffic violations effectively ended </a:t>
            </a:r>
            <a:r>
              <a:rPr lang="en" i="1"/>
              <a:t>mordidas</a:t>
            </a:r>
          </a:p>
          <a:p>
            <a:pPr marL="457200" lvl="0" indent="-419100" rtl="0">
              <a:spcBef>
                <a:spcPts val="480"/>
              </a:spcBef>
              <a:buClr>
                <a:schemeClr val="dk1"/>
              </a:buClr>
              <a:buSzPct val="166666"/>
              <a:buFont typeface="Arial"/>
              <a:buChar char="•"/>
            </a:pPr>
            <a:r>
              <a:rPr lang="en"/>
              <a:t>Without traffic violations, more traffic related accidents rose in the lawless two months</a:t>
            </a:r>
          </a:p>
          <a:p>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 Balance</a:t>
            </a:r>
          </a:p>
        </p:txBody>
      </p:sp>
      <p:sp>
        <p:nvSpPr>
          <p:cNvPr id="194" name="Shape 19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480"/>
              </a:spcBef>
              <a:buClr>
                <a:schemeClr val="dk1"/>
              </a:buClr>
              <a:buSzPct val="166666"/>
              <a:buFont typeface="Arial"/>
              <a:buChar char="•"/>
            </a:pPr>
            <a:r>
              <a:rPr lang="en"/>
              <a:t>The balance</a:t>
            </a:r>
          </a:p>
          <a:p>
            <a:pPr marL="914400" lvl="1" indent="-381000" rtl="0">
              <a:spcBef>
                <a:spcPts val="480"/>
              </a:spcBef>
              <a:buClr>
                <a:schemeClr val="dk1"/>
              </a:buClr>
              <a:buSzPct val="100000"/>
              <a:buFont typeface="Courier New"/>
              <a:buChar char="o"/>
            </a:pPr>
            <a:r>
              <a:rPr lang="en" sz="2400"/>
              <a:t>Finding a solution to both the bribery and the enforcement of laws and regulations</a:t>
            </a:r>
          </a:p>
          <a:p>
            <a:pPr marL="914400" lvl="1" indent="-381000" rtl="0">
              <a:spcBef>
                <a:spcPts val="480"/>
              </a:spcBef>
              <a:buClr>
                <a:schemeClr val="dk1"/>
              </a:buClr>
              <a:buSzPct val="80000"/>
              <a:buFont typeface="Courier New"/>
              <a:buChar char="o"/>
            </a:pPr>
            <a:r>
              <a:rPr lang="en"/>
              <a:t>Requires holistic approach, ethics of care, and scrutinous application of law and law enforcement</a:t>
            </a:r>
          </a:p>
          <a:p>
            <a:endParaRPr/>
          </a:p>
        </p:txBody>
      </p:sp>
      <p:sp>
        <p:nvSpPr>
          <p:cNvPr id="195" name="Shape 195"/>
          <p:cNvSpPr/>
          <p:nvPr/>
        </p:nvSpPr>
        <p:spPr>
          <a:xfrm>
            <a:off x="5420525" y="3800999"/>
            <a:ext cx="3266274" cy="2766900"/>
          </a:xfrm>
          <a:prstGeom prst="rect">
            <a:avLst/>
          </a:prstGeom>
          <a:blipFill>
            <a:blip r:embed="rId3"/>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685800" y="2490375"/>
            <a:ext cx="7772400" cy="2198400"/>
          </a:xfrm>
          <a:prstGeom prst="rect">
            <a:avLst/>
          </a:prstGeom>
        </p:spPr>
        <p:txBody>
          <a:bodyPr lIns="91425" tIns="91425" rIns="91425" bIns="91425" anchor="b" anchorCtr="0">
            <a:noAutofit/>
          </a:bodyPr>
          <a:lstStyle/>
          <a:p>
            <a:pPr lvl="0" rtl="0">
              <a:buNone/>
            </a:pPr>
            <a:r>
              <a:rPr lang="en"/>
              <a:t>Thank You</a:t>
            </a:r>
          </a:p>
        </p:txBody>
      </p:sp>
      <p:sp>
        <p:nvSpPr>
          <p:cNvPr id="201" name="Shape 201"/>
          <p:cNvSpPr txBox="1">
            <a:spLocks noGrp="1"/>
          </p:cNvSpPr>
          <p:nvPr>
            <p:ph type="subTitle" idx="1"/>
          </p:nvPr>
        </p:nvSpPr>
        <p:spPr>
          <a:xfrm>
            <a:off x="685800" y="4836035"/>
            <a:ext cx="7772400" cy="1032599"/>
          </a:xfrm>
          <a:prstGeom prst="rect">
            <a:avLst/>
          </a:prstGeom>
        </p:spPr>
        <p:txBody>
          <a:bodyPr lIns="91425" tIns="91425" rIns="91425" bIns="91425" anchor="t" anchorCtr="0">
            <a:noAutofit/>
          </a:bodyPr>
          <a:lstStyle/>
          <a:p>
            <a:pPr lvl="0" rtl="0">
              <a:buNone/>
            </a:pPr>
            <a:r>
              <a:rPr lang="en"/>
              <a:t>Lauren Burns		Sammy Eastwood</a:t>
            </a:r>
          </a:p>
          <a:p>
            <a:pPr lvl="0" rtl="0">
              <a:buNone/>
            </a:pPr>
            <a:r>
              <a:rPr lang="en"/>
              <a:t>Brian Seo			Chelsea Sizemore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Endemic Issue</a:t>
            </a:r>
          </a:p>
        </p:txBody>
      </p:sp>
      <p:sp>
        <p:nvSpPr>
          <p:cNvPr id="46" name="Shape 4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From the Attorney General's office, the Treasury, to Mexican Customs, </a:t>
            </a:r>
            <a:r>
              <a:rPr lang="en" i="1"/>
              <a:t>mordidas</a:t>
            </a:r>
            <a:r>
              <a:rPr lang="en"/>
              <a:t> were so highly prevalent, customary</a:t>
            </a:r>
          </a:p>
          <a:p>
            <a:endParaRPr/>
          </a:p>
          <a:p>
            <a:pPr lvl="0" rtl="0">
              <a:buNone/>
            </a:pPr>
            <a:r>
              <a:rPr lang="en"/>
              <a:t>President Salinas De Gortari, 1988, first president to tackle </a:t>
            </a:r>
            <a:r>
              <a:rPr lang="en" i="1"/>
              <a:t>mordidas</a:t>
            </a:r>
            <a:r>
              <a:rPr lang="en"/>
              <a:t>, but failed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685800" y="2490375"/>
            <a:ext cx="7772400" cy="2198400"/>
          </a:xfrm>
          <a:prstGeom prst="rect">
            <a:avLst/>
          </a:prstGeom>
        </p:spPr>
        <p:txBody>
          <a:bodyPr lIns="91425" tIns="91425" rIns="91425" bIns="91425" anchor="b" anchorCtr="0">
            <a:noAutofit/>
          </a:bodyPr>
          <a:lstStyle/>
          <a:p>
            <a:pPr>
              <a:buNone/>
            </a:pPr>
            <a:r>
              <a:rPr lang="en"/>
              <a:t> </a:t>
            </a:r>
          </a:p>
        </p:txBody>
      </p:sp>
      <p:sp>
        <p:nvSpPr>
          <p:cNvPr id="52" name="Shape 52"/>
          <p:cNvSpPr txBox="1">
            <a:spLocks noGrp="1"/>
          </p:cNvSpPr>
          <p:nvPr>
            <p:ph type="subTitle" idx="1"/>
          </p:nvPr>
        </p:nvSpPr>
        <p:spPr>
          <a:xfrm>
            <a:off x="685800" y="4836035"/>
            <a:ext cx="7772400" cy="1032599"/>
          </a:xfrm>
          <a:prstGeom prst="rect">
            <a:avLst/>
          </a:prstGeom>
        </p:spPr>
        <p:txBody>
          <a:bodyPr lIns="91425" tIns="91425" rIns="91425" bIns="91425" anchor="t" anchorCtr="0">
            <a:noAutofit/>
          </a:bodyPr>
          <a:lstStyle/>
          <a:p>
            <a:pPr lvl="0" rtl="0">
              <a:buNone/>
            </a:pPr>
            <a:r>
              <a:rPr lang="en"/>
              <a:t>Mordidas = Bribes</a:t>
            </a:r>
          </a:p>
          <a:p>
            <a:pPr lvl="0" rtl="0">
              <a:buNone/>
            </a:pPr>
            <a:r>
              <a:rPr lang="en" sz="2200"/>
              <a:t>This case study shows an excellent use of how bribes can be used in typical or normal jobs. </a:t>
            </a:r>
          </a:p>
          <a:p>
            <a:pPr lvl="0" rtl="0">
              <a:buNone/>
            </a:pPr>
            <a:r>
              <a:rPr lang="en" sz="2200"/>
              <a:t>When, if ever, are bribes justifiable? </a:t>
            </a:r>
          </a:p>
          <a:p>
            <a:pPr>
              <a:buNone/>
            </a:pPr>
            <a:r>
              <a:rPr lang="en" sz="2200"/>
              <a:t>How can we rid our business systems of them?</a:t>
            </a:r>
          </a:p>
        </p:txBody>
      </p:sp>
      <p:sp>
        <p:nvSpPr>
          <p:cNvPr id="53" name="Shape 53"/>
          <p:cNvSpPr/>
          <p:nvPr/>
        </p:nvSpPr>
        <p:spPr>
          <a:xfrm>
            <a:off x="1192175" y="465050"/>
            <a:ext cx="6896225" cy="3961275"/>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Cultural Relativism</a:t>
            </a:r>
          </a:p>
        </p:txBody>
      </p:sp>
      <p:sp>
        <p:nvSpPr>
          <p:cNvPr id="59" name="Shape 5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15000"/>
              </a:lnSpc>
              <a:spcBef>
                <a:spcPts val="0"/>
              </a:spcBef>
              <a:buNone/>
            </a:pPr>
            <a:r>
              <a:rPr lang="en" sz="2400">
                <a:solidFill>
                  <a:srgbClr val="000000"/>
                </a:solidFill>
              </a:rPr>
              <a:t>Cultural relativism- </a:t>
            </a:r>
          </a:p>
          <a:p>
            <a:pPr marL="457200" lvl="0" indent="-381000" rtl="0">
              <a:lnSpc>
                <a:spcPct val="115000"/>
              </a:lnSpc>
              <a:spcBef>
                <a:spcPts val="0"/>
              </a:spcBef>
              <a:buClr>
                <a:srgbClr val="000000"/>
              </a:buClr>
              <a:buSzPct val="166666"/>
              <a:buFont typeface="Arial"/>
              <a:buChar char="•"/>
            </a:pPr>
            <a:r>
              <a:rPr lang="en" sz="2400">
                <a:solidFill>
                  <a:srgbClr val="000000"/>
                </a:solidFill>
              </a:rPr>
              <a:t>The view that all beliefs, customs, and ethics are relative to an individual within their own social context or cultural environment.</a:t>
            </a:r>
          </a:p>
          <a:p>
            <a:pPr marL="457200" lvl="0" indent="-381000" rtl="0">
              <a:lnSpc>
                <a:spcPct val="115000"/>
              </a:lnSpc>
              <a:spcBef>
                <a:spcPts val="0"/>
              </a:spcBef>
              <a:buClr>
                <a:srgbClr val="000000"/>
              </a:buClr>
              <a:buSzPct val="166666"/>
              <a:buFont typeface="Arial"/>
              <a:buChar char="•"/>
            </a:pPr>
            <a:r>
              <a:rPr lang="en" sz="2400">
                <a:solidFill>
                  <a:srgbClr val="000000"/>
                </a:solidFill>
              </a:rPr>
              <a:t>"Right” and “wrong” are culture-specific. </a:t>
            </a:r>
          </a:p>
          <a:p>
            <a:pPr marL="457200" lvl="0" indent="-381000" rtl="0">
              <a:lnSpc>
                <a:spcPct val="115000"/>
              </a:lnSpc>
              <a:spcBef>
                <a:spcPts val="0"/>
              </a:spcBef>
              <a:buClr>
                <a:srgbClr val="000000"/>
              </a:buClr>
              <a:buSzPct val="166666"/>
              <a:buFont typeface="Arial"/>
              <a:buChar char="•"/>
            </a:pPr>
            <a:r>
              <a:rPr lang="en" sz="2400">
                <a:solidFill>
                  <a:srgbClr val="000000"/>
                </a:solidFill>
              </a:rPr>
              <a:t>There is no universal standard for morals.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Discourse Ethics</a:t>
            </a:r>
          </a:p>
        </p:txBody>
      </p:sp>
      <p:sp>
        <p:nvSpPr>
          <p:cNvPr id="65" name="Shape 6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Clr>
                <a:srgbClr val="000000"/>
              </a:buClr>
              <a:buSzPct val="36666"/>
              <a:buFont typeface="Arial"/>
              <a:buNone/>
            </a:pPr>
            <a:r>
              <a:rPr lang="en"/>
              <a:t>Step 1: Identify the immediate stakeholders - those who are most affected by the dilemma and can be gathered to solve it</a:t>
            </a:r>
          </a:p>
          <a:p>
            <a:endParaRPr/>
          </a:p>
          <a:p>
            <a:pPr lvl="0" rtl="0">
              <a:buClr>
                <a:srgbClr val="000000"/>
              </a:buClr>
              <a:buSzPct val="36666"/>
              <a:buFont typeface="Arial"/>
              <a:buNone/>
            </a:pPr>
            <a:r>
              <a:rPr lang="en"/>
              <a:t>Mordidas: In this example, the immediate stakeholders would be the police officer and the driver who has been pulled over.</a:t>
            </a:r>
          </a:p>
          <a:p>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Discourse Ethics</a:t>
            </a:r>
          </a:p>
        </p:txBody>
      </p:sp>
      <p:sp>
        <p:nvSpPr>
          <p:cNvPr id="71" name="Shape 7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Clr>
                <a:srgbClr val="000000"/>
              </a:buClr>
              <a:buSzPct val="36666"/>
              <a:buFont typeface="Arial"/>
              <a:buNone/>
            </a:pPr>
            <a:r>
              <a:rPr lang="en"/>
              <a:t>Step 2: Establish a language for discussion</a:t>
            </a:r>
          </a:p>
          <a:p>
            <a:endParaRPr/>
          </a:p>
          <a:p>
            <a:pPr lvl="0" rtl="0">
              <a:buNone/>
            </a:pPr>
            <a:r>
              <a:rPr lang="en"/>
              <a:t>Mordidas: In this situation, the two stakeholders would be speaking in the language of money. </a:t>
            </a:r>
          </a:p>
          <a:p>
            <a:endParaRPr/>
          </a:p>
        </p:txBody>
      </p:sp>
      <p:sp>
        <p:nvSpPr>
          <p:cNvPr id="72" name="Shape 72"/>
          <p:cNvSpPr/>
          <p:nvPr/>
        </p:nvSpPr>
        <p:spPr>
          <a:xfrm>
            <a:off x="2374900" y="3787775"/>
            <a:ext cx="3893350" cy="2557875"/>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Discourse Ethics</a:t>
            </a:r>
          </a:p>
        </p:txBody>
      </p:sp>
      <p:sp>
        <p:nvSpPr>
          <p:cNvPr id="78" name="Shape 7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Clr>
                <a:srgbClr val="000000"/>
              </a:buClr>
              <a:buSzPct val="36666"/>
              <a:buFont typeface="Arial"/>
              <a:buNone/>
            </a:pPr>
            <a:r>
              <a:rPr lang="en"/>
              <a:t>Step 3: Establish the goal - in discourse ethics the goal is always the peaceful and consensual resolution to the dilemma.</a:t>
            </a:r>
          </a:p>
          <a:p>
            <a:endParaRPr/>
          </a:p>
          <a:p>
            <a:pPr lvl="0" rtl="0">
              <a:buClr>
                <a:srgbClr val="000000"/>
              </a:buClr>
              <a:buSzPct val="36666"/>
              <a:buFont typeface="Arial"/>
              <a:buNone/>
            </a:pPr>
            <a:r>
              <a:rPr lang="en"/>
              <a:t>Mordidas: The ideal goal would be that the driver is able to bribe the traffic cop into not giving him a ticket</a:t>
            </a:r>
          </a:p>
          <a:p>
            <a:endParaRPr/>
          </a:p>
          <a:p>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Discourse Ethics</a:t>
            </a:r>
          </a:p>
        </p:txBody>
      </p:sp>
      <p:sp>
        <p:nvSpPr>
          <p:cNvPr id="84" name="Shape 8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a:t>Step 4: Define the problem - this stage requires fairly lengthy elaborations by all those involved of exactly what they understand their obligations and interests to be</a:t>
            </a:r>
          </a:p>
          <a:p>
            <a:endParaRPr/>
          </a:p>
          <a:p>
            <a:pPr>
              <a:buNone/>
            </a:pPr>
            <a:r>
              <a:rPr lang="en"/>
              <a:t>Mordidas: In this example, there is actually not a lengthy elaboration by the traffic cop or the driver; both understand what their obligations and interests are.</a:t>
            </a:r>
          </a:p>
        </p:txBody>
      </p:sp>
    </p:spTree>
  </p:cSld>
  <p:clrMapOvr>
    <a:masterClrMapping/>
  </p:clrMapOvr>
  <p:transition spd="slow">
    <p:cut/>
  </p:transition>
</p:sld>
</file>

<file path=ppt/theme/theme1.xml><?xml version="1.0" encoding="utf-8"?>
<a:theme xmlns:a="http://schemas.openxmlformats.org/drawingml/2006/main">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On-screen Show (4:3)</PresentationFormat>
  <Paragraphs>135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
      <vt:lpstr>Case Study 8.2</vt:lpstr>
      <vt:lpstr>Introduction</vt:lpstr>
      <vt:lpstr>Endemic Issue</vt:lpstr>
      <vt:lpstr> </vt:lpstr>
      <vt:lpstr>Cultural Relativism</vt:lpstr>
      <vt:lpstr>Discourse Ethics</vt:lpstr>
      <vt:lpstr>Discourse Ethics</vt:lpstr>
      <vt:lpstr>Discourse Ethics</vt:lpstr>
      <vt:lpstr>Discourse Ethics</vt:lpstr>
      <vt:lpstr>Discourse Ethics</vt:lpstr>
      <vt:lpstr>Corruption Perception Index</vt:lpstr>
      <vt:lpstr>Slide 12</vt:lpstr>
      <vt:lpstr> Ethics of Care</vt:lpstr>
      <vt:lpstr>Scenario... </vt:lpstr>
      <vt:lpstr>Slide 15</vt:lpstr>
      <vt:lpstr>     Nephew     Out of towner</vt:lpstr>
      <vt:lpstr>Treatment</vt:lpstr>
      <vt:lpstr>Could there be other circumstances where he would treat his nephew more harshly?   </vt:lpstr>
      <vt:lpstr>Other examples of ethics of care  </vt:lpstr>
      <vt:lpstr>Web of Responsibility</vt:lpstr>
      <vt:lpstr>Affected Individuals</vt:lpstr>
      <vt:lpstr>Ethics of Care </vt:lpstr>
      <vt:lpstr>Mexican Police</vt:lpstr>
      <vt:lpstr>Ethics of Care</vt:lpstr>
      <vt:lpstr>Perspective</vt:lpstr>
      <vt:lpstr>A Balance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8.2</dc:title>
  <dc:creator>Jody</dc:creator>
  <cp:lastModifiedBy>Jody</cp:lastModifiedBy>
  <cp:revision>1</cp:revision>
  <dcterms:modified xsi:type="dcterms:W3CDTF">2013-07-21T17:28:49Z</dcterms:modified>
</cp:coreProperties>
</file>