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5" r:id="rId10"/>
    <p:sldId id="264"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7866" autoAdjust="0"/>
  </p:normalViewPr>
  <p:slideViewPr>
    <p:cSldViewPr snapToGrid="0" snapToObjects="1">
      <p:cViewPr varScale="1">
        <p:scale>
          <a:sx n="122" d="100"/>
          <a:sy n="122" d="100"/>
        </p:scale>
        <p:origin x="-1256"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5.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 Id="rId3" Type="http://schemas.openxmlformats.org/officeDocument/2006/relationships/image" Target="../media/image8.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7.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8.png"/><Relationship Id="rId4" Type="http://schemas.openxmlformats.org/officeDocument/2006/relationships/image" Target="../media/image7.png"/><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8.png"/><Relationship Id="rId4" Type="http://schemas.openxmlformats.org/officeDocument/2006/relationships/image" Target="../media/image6.png"/><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png"/><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8" name="Picture 7"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ctrTitle"/>
          </p:nvPr>
        </p:nvSpPr>
        <p:spPr>
          <a:xfrm>
            <a:off x="571500" y="1676401"/>
            <a:ext cx="8001000" cy="2424766"/>
          </a:xfrm>
        </p:spPr>
        <p:txBody>
          <a:bodyPr anchor="b" anchorCtr="0">
            <a:noAutofit/>
          </a:bodyPr>
          <a:lstStyle>
            <a:lvl1pPr>
              <a:defRPr sz="5600">
                <a:solidFill>
                  <a:schemeClr val="tx1"/>
                </a:solidFill>
              </a:defRPr>
            </a:lvl1pPr>
          </a:lstStyle>
          <a:p>
            <a:r>
              <a:rPr lang="en-US" smtClean="0"/>
              <a:t>Click to edit Master title style</a:t>
            </a:r>
            <a:endParaRPr/>
          </a:p>
        </p:txBody>
      </p:sp>
      <p:sp>
        <p:nvSpPr>
          <p:cNvPr id="3" name="Subtitle 2"/>
          <p:cNvSpPr>
            <a:spLocks noGrp="1"/>
          </p:cNvSpPr>
          <p:nvPr>
            <p:ph type="subTitle" idx="1"/>
          </p:nvPr>
        </p:nvSpPr>
        <p:spPr>
          <a:xfrm>
            <a:off x="571500" y="4419600"/>
            <a:ext cx="8001000" cy="1219200"/>
          </a:xfrm>
        </p:spPr>
        <p:txBody>
          <a:bodyPr/>
          <a:lstStyle>
            <a:lvl1pPr marL="0" indent="0" algn="ctr">
              <a:spcAft>
                <a:spcPts val="0"/>
              </a:spcAft>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7/16/13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3"/>
          <a:stretch>
            <a:fillRect/>
          </a:stretch>
        </p:blipFill>
        <p:spPr>
          <a:xfrm>
            <a:off x="2705100" y="4191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4360" y="434609"/>
            <a:ext cx="3749040" cy="1709928"/>
          </a:xfrm>
        </p:spPr>
        <p:txBody>
          <a:bodyPr vert="horz" lIns="91440" tIns="45720" rIns="91440" bIns="45720" rtlCol="0" anchor="b">
            <a:noAutofit/>
          </a:bodyPr>
          <a:lstStyle>
            <a:lvl1pPr algn="ctr" defTabSz="914400" rtl="0" eaLnBrk="1" latinLnBrk="0" hangingPunct="1">
              <a:spcBef>
                <a:spcPct val="0"/>
              </a:spcBef>
              <a:buNone/>
              <a:defRPr sz="3600" b="0" kern="1200">
                <a:solidFill>
                  <a:schemeClr val="tx1"/>
                </a:solidFill>
                <a:latin typeface="+mj-lt"/>
                <a:ea typeface="+mj-ea"/>
                <a:cs typeface="+mj-cs"/>
              </a:defRPr>
            </a:lvl1pPr>
          </a:lstStyle>
          <a:p>
            <a:r>
              <a:rPr lang="en-US" smtClean="0"/>
              <a:t>Click to edit Master title style</a:t>
            </a:r>
            <a:endParaRPr/>
          </a:p>
        </p:txBody>
      </p:sp>
      <p:sp>
        <p:nvSpPr>
          <p:cNvPr id="4" name="Text Placeholder 3"/>
          <p:cNvSpPr>
            <a:spLocks noGrp="1"/>
          </p:cNvSpPr>
          <p:nvPr>
            <p:ph type="body" sz="half" idx="2"/>
          </p:nvPr>
        </p:nvSpPr>
        <p:spPr>
          <a:xfrm>
            <a:off x="594360" y="2551176"/>
            <a:ext cx="3749040" cy="3145536"/>
          </a:xfrm>
        </p:spPr>
        <p:txBody>
          <a:bodyPr vert="horz" lIns="91440" tIns="45720" rIns="91440" bIns="45720" rtlCol="0">
            <a:normAutofit/>
          </a:bodyPr>
          <a:lstStyle>
            <a:lvl1pPr marL="0" indent="0">
              <a:spcAft>
                <a:spcPts val="10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en-US"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7/16/13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hortRule.png"/>
          <p:cNvPicPr>
            <a:picLocks noChangeAspect="1"/>
          </p:cNvPicPr>
          <p:nvPr/>
        </p:nvPicPr>
        <p:blipFill>
          <a:blip r:embed="rId2"/>
          <a:stretch>
            <a:fillRect/>
          </a:stretch>
        </p:blipFill>
        <p:spPr>
          <a:xfrm>
            <a:off x="1222898" y="2305609"/>
            <a:ext cx="2495550" cy="95250"/>
          </a:xfrm>
          <a:prstGeom prst="rect">
            <a:avLst/>
          </a:prstGeom>
          <a:effectLst>
            <a:outerShdw blurRad="25400" sx="101000" sy="101000" algn="ctr" rotWithShape="0">
              <a:prstClr val="black">
                <a:alpha val="40000"/>
              </a:prstClr>
            </a:outerShdw>
          </a:effectLst>
        </p:spPr>
      </p:pic>
      <p:pic>
        <p:nvPicPr>
          <p:cNvPr id="11" name="Picture 10" descr="parAvion.png"/>
          <p:cNvPicPr>
            <a:picLocks noChangeAspect="1"/>
          </p:cNvPicPr>
          <p:nvPr/>
        </p:nvPicPr>
        <p:blipFill>
          <a:blip r:embed="rId3"/>
          <a:stretch>
            <a:fillRect/>
          </a:stretch>
        </p:blipFill>
        <p:spPr>
          <a:xfrm rot="308222">
            <a:off x="6798020" y="538594"/>
            <a:ext cx="1808485" cy="516710"/>
          </a:xfrm>
          <a:prstGeom prst="rect">
            <a:avLst/>
          </a:prstGeom>
        </p:spPr>
      </p:pic>
      <p:sp>
        <p:nvSpPr>
          <p:cNvPr id="3" name="Picture Placeholder 2"/>
          <p:cNvSpPr>
            <a:spLocks noGrp="1"/>
          </p:cNvSpPr>
          <p:nvPr>
            <p:ph type="pic" idx="1"/>
          </p:nvPr>
        </p:nvSpPr>
        <p:spPr>
          <a:xfrm rot="150174">
            <a:off x="4827538" y="836203"/>
            <a:ext cx="3657600" cy="4937760"/>
          </a:xfrm>
          <a:solidFill>
            <a:srgbClr val="FFFFFF">
              <a:shade val="85000"/>
            </a:srgbClr>
          </a:solidFill>
          <a:ln w="31750" cap="sq">
            <a:solidFill>
              <a:srgbClr val="FDFDFD"/>
            </a:solidFill>
            <a:miter lim="800000"/>
          </a:ln>
          <a:effectLst>
            <a:outerShdw blurRad="88900" dist="44450" dir="756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picTx" preserve="1">
  <p:cSld name="Picture above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title"/>
          </p:nvPr>
        </p:nvSpPr>
        <p:spPr>
          <a:xfrm>
            <a:off x="571500" y="2924825"/>
            <a:ext cx="8001000" cy="1709928"/>
          </a:xfrm>
        </p:spPr>
        <p:txBody>
          <a:bodyPr vert="horz" lIns="91440" tIns="45720" rIns="91440" bIns="45720" rtlCol="0" anchor="b">
            <a:noAutofit/>
          </a:bodyPr>
          <a:lstStyle>
            <a:lvl1pPr algn="ctr" defTabSz="914400" rtl="0" eaLnBrk="1" latinLnBrk="0" hangingPunct="1">
              <a:spcBef>
                <a:spcPct val="0"/>
              </a:spcBef>
              <a:buNone/>
              <a:defRPr sz="4000" b="0" kern="1200">
                <a:solidFill>
                  <a:schemeClr val="tx1"/>
                </a:solidFill>
                <a:latin typeface="+mj-lt"/>
                <a:ea typeface="+mj-ea"/>
                <a:cs typeface="+mj-cs"/>
              </a:defRPr>
            </a:lvl1pPr>
          </a:lstStyle>
          <a:p>
            <a:r>
              <a:rPr lang="en-US" smtClean="0"/>
              <a:t>Click to edit Master title style</a:t>
            </a:r>
            <a:endParaRPr/>
          </a:p>
        </p:txBody>
      </p:sp>
      <p:sp>
        <p:nvSpPr>
          <p:cNvPr id="4" name="Text Placeholder 3"/>
          <p:cNvSpPr>
            <a:spLocks noGrp="1"/>
          </p:cNvSpPr>
          <p:nvPr>
            <p:ph type="body" sz="half" idx="2"/>
          </p:nvPr>
        </p:nvSpPr>
        <p:spPr>
          <a:xfrm>
            <a:off x="571500" y="4800600"/>
            <a:ext cx="8001000" cy="1219200"/>
          </a:xfrm>
        </p:spPr>
        <p:txBody>
          <a:bodyPr vert="horz" lIns="91440" tIns="45720" rIns="91440" bIns="45720" rtlCol="0">
            <a:normAutofit/>
          </a:bodyPr>
          <a:lstStyle>
            <a:lvl1pPr marL="0" indent="0" algn="ctr">
              <a:spcAft>
                <a:spcPts val="3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en-US"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7/16/13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hortRule.png"/>
          <p:cNvPicPr>
            <a:picLocks noChangeAspect="1"/>
          </p:cNvPicPr>
          <p:nvPr/>
        </p:nvPicPr>
        <p:blipFill>
          <a:blip r:embed="rId3"/>
          <a:stretch>
            <a:fillRect/>
          </a:stretch>
        </p:blipFill>
        <p:spPr>
          <a:xfrm>
            <a:off x="3324225" y="4666129"/>
            <a:ext cx="2495550" cy="95250"/>
          </a:xfrm>
          <a:prstGeom prst="rect">
            <a:avLst/>
          </a:prstGeom>
          <a:effectLst>
            <a:outerShdw blurRad="25400" sx="101000" sy="101000" algn="ctr" rotWithShape="0">
              <a:prstClr val="black">
                <a:alpha val="40000"/>
              </a:prstClr>
            </a:outerShdw>
          </a:effectLst>
        </p:spPr>
      </p:pic>
      <p:sp>
        <p:nvSpPr>
          <p:cNvPr id="3" name="Picture Placeholder 2"/>
          <p:cNvSpPr>
            <a:spLocks noGrp="1"/>
          </p:cNvSpPr>
          <p:nvPr>
            <p:ph type="pic" idx="1"/>
          </p:nvPr>
        </p:nvSpPr>
        <p:spPr>
          <a:xfrm rot="21355093">
            <a:off x="2359666" y="458370"/>
            <a:ext cx="4424669" cy="3079124"/>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picTx" preserve="1">
  <p:cSld name="2 Pictures above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pic>
        <p:nvPicPr>
          <p:cNvPr id="11" name="Picture 10" descr="parAvion.png"/>
          <p:cNvPicPr>
            <a:picLocks noChangeAspect="1"/>
          </p:cNvPicPr>
          <p:nvPr/>
        </p:nvPicPr>
        <p:blipFill>
          <a:blip r:embed="rId3"/>
          <a:stretch>
            <a:fillRect/>
          </a:stretch>
        </p:blipFill>
        <p:spPr>
          <a:xfrm rot="308222">
            <a:off x="6835967" y="278688"/>
            <a:ext cx="1695954" cy="484558"/>
          </a:xfrm>
          <a:prstGeom prst="rect">
            <a:avLst/>
          </a:prstGeom>
        </p:spPr>
      </p:pic>
      <p:sp>
        <p:nvSpPr>
          <p:cNvPr id="2" name="Title 1"/>
          <p:cNvSpPr>
            <a:spLocks noGrp="1"/>
          </p:cNvSpPr>
          <p:nvPr>
            <p:ph type="title"/>
          </p:nvPr>
        </p:nvSpPr>
        <p:spPr>
          <a:xfrm>
            <a:off x="571500" y="2924825"/>
            <a:ext cx="8001000" cy="1709928"/>
          </a:xfrm>
        </p:spPr>
        <p:txBody>
          <a:bodyPr vert="horz" lIns="91440" tIns="45720" rIns="91440" bIns="45720" rtlCol="0" anchor="b">
            <a:noAutofit/>
          </a:bodyPr>
          <a:lstStyle>
            <a:lvl1pPr algn="ctr" defTabSz="914400" rtl="0" eaLnBrk="1" latinLnBrk="0" hangingPunct="1">
              <a:spcBef>
                <a:spcPct val="0"/>
              </a:spcBef>
              <a:buNone/>
              <a:defRPr sz="4000" b="0" kern="1200">
                <a:solidFill>
                  <a:schemeClr val="tx1"/>
                </a:solidFill>
                <a:latin typeface="+mj-lt"/>
                <a:ea typeface="+mj-ea"/>
                <a:cs typeface="+mj-cs"/>
              </a:defRPr>
            </a:lvl1pPr>
          </a:lstStyle>
          <a:p>
            <a:r>
              <a:rPr lang="en-US" smtClean="0"/>
              <a:t>Click to edit Master title style</a:t>
            </a:r>
            <a:endParaRPr/>
          </a:p>
        </p:txBody>
      </p:sp>
      <p:sp>
        <p:nvSpPr>
          <p:cNvPr id="4" name="Text Placeholder 3"/>
          <p:cNvSpPr>
            <a:spLocks noGrp="1"/>
          </p:cNvSpPr>
          <p:nvPr>
            <p:ph type="body" sz="half" idx="2"/>
          </p:nvPr>
        </p:nvSpPr>
        <p:spPr>
          <a:xfrm>
            <a:off x="571500" y="4800600"/>
            <a:ext cx="8001000" cy="1219200"/>
          </a:xfrm>
        </p:spPr>
        <p:txBody>
          <a:bodyPr vert="horz" lIns="91440" tIns="45720" rIns="91440" bIns="45720" rtlCol="0">
            <a:normAutofit/>
          </a:bodyPr>
          <a:lstStyle>
            <a:lvl1pPr marL="0" indent="0" algn="ctr">
              <a:spcAft>
                <a:spcPts val="3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en-US"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7/16/13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hortRule.png"/>
          <p:cNvPicPr>
            <a:picLocks noChangeAspect="1"/>
          </p:cNvPicPr>
          <p:nvPr/>
        </p:nvPicPr>
        <p:blipFill>
          <a:blip r:embed="rId4"/>
          <a:stretch>
            <a:fillRect/>
          </a:stretch>
        </p:blipFill>
        <p:spPr>
          <a:xfrm>
            <a:off x="3324225" y="4666129"/>
            <a:ext cx="2495550" cy="95250"/>
          </a:xfrm>
          <a:prstGeom prst="rect">
            <a:avLst/>
          </a:prstGeom>
          <a:effectLst>
            <a:outerShdw blurRad="25400" sx="101000" sy="101000" algn="ctr" rotWithShape="0">
              <a:prstClr val="black">
                <a:alpha val="40000"/>
              </a:prstClr>
            </a:outerShdw>
          </a:effectLst>
        </p:spPr>
      </p:pic>
      <p:pic>
        <p:nvPicPr>
          <p:cNvPr id="13" name="Picture 12" descr="parAvion.png"/>
          <p:cNvPicPr>
            <a:picLocks noChangeAspect="1"/>
          </p:cNvPicPr>
          <p:nvPr/>
        </p:nvPicPr>
        <p:blipFill>
          <a:blip r:embed="rId3"/>
          <a:stretch>
            <a:fillRect/>
          </a:stretch>
        </p:blipFill>
        <p:spPr>
          <a:xfrm rot="20785255">
            <a:off x="2866028" y="3182426"/>
            <a:ext cx="1695954" cy="484558"/>
          </a:xfrm>
          <a:prstGeom prst="rect">
            <a:avLst/>
          </a:prstGeom>
        </p:spPr>
      </p:pic>
      <p:sp>
        <p:nvSpPr>
          <p:cNvPr id="10" name="Picture Placeholder 2"/>
          <p:cNvSpPr>
            <a:spLocks noGrp="1"/>
          </p:cNvSpPr>
          <p:nvPr>
            <p:ph type="pic" idx="13"/>
          </p:nvPr>
        </p:nvSpPr>
        <p:spPr>
          <a:xfrm rot="150321">
            <a:off x="4329929" y="546774"/>
            <a:ext cx="4163077" cy="2961146"/>
          </a:xfrm>
          <a:solidFill>
            <a:srgbClr val="FFFFFF">
              <a:shade val="85000"/>
            </a:srgbClr>
          </a:solidFill>
          <a:ln w="31750" cap="sq">
            <a:solidFill>
              <a:srgbClr val="FDFDFD"/>
            </a:solidFill>
            <a:miter lim="800000"/>
          </a:ln>
          <a:effectLst>
            <a:outerShdw blurRad="88900" dist="317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3" name="Picture Placeholder 2"/>
          <p:cNvSpPr>
            <a:spLocks noGrp="1"/>
          </p:cNvSpPr>
          <p:nvPr>
            <p:ph type="pic" idx="1"/>
          </p:nvPr>
        </p:nvSpPr>
        <p:spPr>
          <a:xfrm rot="21380673">
            <a:off x="699762" y="451178"/>
            <a:ext cx="4163077" cy="2961146"/>
          </a:xfrm>
          <a:solidFill>
            <a:srgbClr val="FFFFFF">
              <a:shade val="85000"/>
            </a:srgbClr>
          </a:solidFill>
          <a:ln w="31750" cap="sq">
            <a:solidFill>
              <a:srgbClr val="FDFDFD"/>
            </a:solidFill>
            <a:miter lim="800000"/>
          </a:ln>
          <a:effectLst>
            <a:outerShdw blurRad="88900" dist="44450" dir="900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3 Pictures with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4" name="Text Placeholder 3"/>
          <p:cNvSpPr>
            <a:spLocks noGrp="1"/>
          </p:cNvSpPr>
          <p:nvPr>
            <p:ph type="body" sz="half" idx="2"/>
          </p:nvPr>
        </p:nvSpPr>
        <p:spPr>
          <a:xfrm>
            <a:off x="4983480" y="4800600"/>
            <a:ext cx="3246120" cy="1188720"/>
          </a:xfrm>
        </p:spPr>
        <p:txBody>
          <a:bodyPr vert="horz" lIns="91440" tIns="45720" rIns="91440" bIns="45720" rtlCol="0" anchor="t" anchorCtr="0">
            <a:normAutofit/>
          </a:bodyPr>
          <a:lstStyle>
            <a:lvl1pPr marL="0" indent="0" algn="ctr">
              <a:spcAft>
                <a:spcPts val="300"/>
              </a:spcAft>
              <a:buNone/>
              <a:defRPr sz="2000">
                <a:solidFill>
                  <a:schemeClr val="tx1"/>
                </a:solidFill>
                <a:latin typeface="Mistral" pitchFamily="66" charset="0"/>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en-US"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7/16/13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sp>
        <p:nvSpPr>
          <p:cNvPr id="10" name="Picture Placeholder 2"/>
          <p:cNvSpPr>
            <a:spLocks noGrp="1"/>
          </p:cNvSpPr>
          <p:nvPr>
            <p:ph type="pic" idx="13"/>
          </p:nvPr>
        </p:nvSpPr>
        <p:spPr>
          <a:xfrm rot="253865">
            <a:off x="4415567" y="369110"/>
            <a:ext cx="3794703" cy="2729767"/>
          </a:xfrm>
          <a:solidFill>
            <a:srgbClr val="FFFFFF">
              <a:shade val="85000"/>
            </a:srgbClr>
          </a:solidFill>
          <a:ln w="31750" cap="sq">
            <a:solidFill>
              <a:srgbClr val="FDFDFD"/>
            </a:solidFill>
            <a:miter lim="800000"/>
          </a:ln>
          <a:effectLst>
            <a:outerShdw blurRad="88900" dist="44450" dir="60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3" name="Picture Placeholder 2"/>
          <p:cNvSpPr>
            <a:spLocks noGrp="1"/>
          </p:cNvSpPr>
          <p:nvPr>
            <p:ph type="pic" idx="1"/>
          </p:nvPr>
        </p:nvSpPr>
        <p:spPr>
          <a:xfrm rot="20973137">
            <a:off x="530124" y="631160"/>
            <a:ext cx="3837559" cy="2604282"/>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4" name="Picture Placeholder 2"/>
          <p:cNvSpPr>
            <a:spLocks noGrp="1"/>
          </p:cNvSpPr>
          <p:nvPr>
            <p:ph type="pic" idx="14"/>
          </p:nvPr>
        </p:nvSpPr>
        <p:spPr>
          <a:xfrm rot="470783">
            <a:off x="708565" y="3070624"/>
            <a:ext cx="3918749" cy="2827517"/>
          </a:xfrm>
          <a:solidFill>
            <a:srgbClr val="FFFFFF">
              <a:shade val="85000"/>
            </a:srgbClr>
          </a:solidFill>
          <a:ln w="31750" cap="sq">
            <a:solidFill>
              <a:srgbClr val="FDFDFD"/>
            </a:solidFill>
            <a:miter lim="800000"/>
          </a:ln>
          <a:effectLst>
            <a:outerShdw blurRad="88900" dist="44450" dir="114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1" name="Title 1"/>
          <p:cNvSpPr>
            <a:spLocks noGrp="1"/>
          </p:cNvSpPr>
          <p:nvPr>
            <p:ph type="title"/>
          </p:nvPr>
        </p:nvSpPr>
        <p:spPr>
          <a:xfrm rot="21240000">
            <a:off x="4717562" y="3396154"/>
            <a:ext cx="3474720" cy="1097280"/>
          </a:xfrm>
        </p:spPr>
        <p:txBody>
          <a:bodyPr vert="horz" lIns="91440" tIns="45720" rIns="91440" bIns="45720" rtlCol="0">
            <a:normAutofit/>
          </a:bodyPr>
          <a:lstStyle>
            <a:lvl1pPr algn="ctr" defTabSz="914400" rtl="0" eaLnBrk="1" latinLnBrk="0" hangingPunct="1">
              <a:spcBef>
                <a:spcPct val="0"/>
              </a:spcBef>
              <a:spcAft>
                <a:spcPts val="300"/>
              </a:spcAft>
              <a:buNone/>
              <a:defRPr sz="2800" kern="1200">
                <a:solidFill>
                  <a:schemeClr val="tx1"/>
                </a:solidFill>
                <a:latin typeface="Mistral" pitchFamily="66" charset="0"/>
                <a:ea typeface="+mn-ea"/>
                <a:cs typeface="+mn-cs"/>
              </a:defRPr>
            </a:lvl1pPr>
          </a:lstStyle>
          <a:p>
            <a:pPr marL="0" lvl="0" indent="0" algn="ctr" defTabSz="914400" rtl="0" eaLnBrk="1" latinLnBrk="0" hangingPunct="1">
              <a:spcBef>
                <a:spcPts val="0"/>
              </a:spcBef>
              <a:spcAft>
                <a:spcPts val="1800"/>
              </a:spcAft>
              <a:buFont typeface="Wingdings 2" pitchFamily="18" charset="2"/>
              <a:buNone/>
            </a:pPr>
            <a:r>
              <a:rPr lang="en-US" smtClean="0"/>
              <a:t>Click to edit Master title style</a:t>
            </a:r>
            <a:endParaRPr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4 Pictures with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4" name="Text Placeholder 3"/>
          <p:cNvSpPr>
            <a:spLocks noGrp="1"/>
          </p:cNvSpPr>
          <p:nvPr>
            <p:ph type="body" sz="half" idx="2"/>
          </p:nvPr>
        </p:nvSpPr>
        <p:spPr>
          <a:xfrm>
            <a:off x="762000" y="4876800"/>
            <a:ext cx="3048000" cy="1188720"/>
          </a:xfrm>
        </p:spPr>
        <p:txBody>
          <a:bodyPr vert="horz" lIns="91440" tIns="45720" rIns="91440" bIns="45720" rtlCol="0">
            <a:normAutofit/>
          </a:bodyPr>
          <a:lstStyle>
            <a:lvl1pPr marL="0" indent="0" algn="ctr">
              <a:spcAft>
                <a:spcPts val="300"/>
              </a:spcAft>
              <a:buNone/>
              <a:defRPr sz="2000" kern="1200">
                <a:solidFill>
                  <a:schemeClr val="tx1"/>
                </a:solidFill>
                <a:latin typeface="Mistral" pitchFamily="66" charset="0"/>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en-US"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7/16/13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15" name="Picture 14" descr="parAvion.png"/>
          <p:cNvPicPr>
            <a:picLocks noChangeAspect="1"/>
          </p:cNvPicPr>
          <p:nvPr/>
        </p:nvPicPr>
        <p:blipFill>
          <a:blip r:embed="rId3"/>
          <a:stretch>
            <a:fillRect/>
          </a:stretch>
        </p:blipFill>
        <p:spPr>
          <a:xfrm rot="308222">
            <a:off x="7428515" y="2619243"/>
            <a:ext cx="1580737" cy="451639"/>
          </a:xfrm>
          <a:prstGeom prst="rect">
            <a:avLst/>
          </a:prstGeom>
        </p:spPr>
      </p:pic>
      <p:pic>
        <p:nvPicPr>
          <p:cNvPr id="11" name="Picture 10" descr="pictureStamp-Frame.png"/>
          <p:cNvPicPr>
            <a:picLocks noChangeAspect="1"/>
          </p:cNvPicPr>
          <p:nvPr/>
        </p:nvPicPr>
        <p:blipFill>
          <a:blip r:embed="rId4"/>
          <a:stretch>
            <a:fillRect/>
          </a:stretch>
        </p:blipFill>
        <p:spPr>
          <a:xfrm rot="322260">
            <a:off x="6339646" y="604321"/>
            <a:ext cx="1610332" cy="2025115"/>
          </a:xfrm>
          <a:prstGeom prst="rect">
            <a:avLst/>
          </a:prstGeom>
        </p:spPr>
      </p:pic>
      <p:pic>
        <p:nvPicPr>
          <p:cNvPr id="13" name="Picture 12" descr="pictureStamp-Frame.png"/>
          <p:cNvPicPr>
            <a:picLocks noChangeAspect="1"/>
          </p:cNvPicPr>
          <p:nvPr/>
        </p:nvPicPr>
        <p:blipFill>
          <a:blip r:embed="rId4"/>
          <a:stretch>
            <a:fillRect/>
          </a:stretch>
        </p:blipFill>
        <p:spPr>
          <a:xfrm rot="322260">
            <a:off x="4891846" y="985321"/>
            <a:ext cx="1610332" cy="2025115"/>
          </a:xfrm>
          <a:prstGeom prst="rect">
            <a:avLst/>
          </a:prstGeom>
        </p:spPr>
      </p:pic>
      <p:sp>
        <p:nvSpPr>
          <p:cNvPr id="16" name="Picture Placeholder 2"/>
          <p:cNvSpPr>
            <a:spLocks noGrp="1"/>
          </p:cNvSpPr>
          <p:nvPr>
            <p:ph type="pic" idx="14"/>
          </p:nvPr>
        </p:nvSpPr>
        <p:spPr>
          <a:xfrm rot="247118">
            <a:off x="5075220" y="1165774"/>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7" name="Picture Placeholder 2"/>
          <p:cNvSpPr>
            <a:spLocks noGrp="1"/>
          </p:cNvSpPr>
          <p:nvPr>
            <p:ph type="pic" idx="15"/>
          </p:nvPr>
        </p:nvSpPr>
        <p:spPr>
          <a:xfrm rot="271248">
            <a:off x="6523020" y="784774"/>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0" name="Picture Placeholder 2"/>
          <p:cNvSpPr>
            <a:spLocks noGrp="1"/>
          </p:cNvSpPr>
          <p:nvPr>
            <p:ph type="pic" idx="13"/>
          </p:nvPr>
        </p:nvSpPr>
        <p:spPr>
          <a:xfrm rot="253865">
            <a:off x="4519045" y="2873698"/>
            <a:ext cx="3931920" cy="2834640"/>
          </a:xfrm>
          <a:solidFill>
            <a:srgbClr val="FFFFFF">
              <a:shade val="85000"/>
            </a:srgbClr>
          </a:solidFill>
          <a:ln w="31750" cap="sq">
            <a:solidFill>
              <a:srgbClr val="FDFDFD"/>
            </a:solidFill>
            <a:miter lim="800000"/>
          </a:ln>
          <a:effectLst>
            <a:outerShdw blurRad="88900" dist="44450" dir="6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3" name="Picture Placeholder 2"/>
          <p:cNvSpPr>
            <a:spLocks noGrp="1"/>
          </p:cNvSpPr>
          <p:nvPr>
            <p:ph type="pic" idx="1"/>
          </p:nvPr>
        </p:nvSpPr>
        <p:spPr>
          <a:xfrm rot="21193488">
            <a:off x="610678" y="450635"/>
            <a:ext cx="3931920" cy="2834640"/>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4" name="Title 1"/>
          <p:cNvSpPr>
            <a:spLocks noGrp="1"/>
          </p:cNvSpPr>
          <p:nvPr>
            <p:ph type="title"/>
          </p:nvPr>
        </p:nvSpPr>
        <p:spPr>
          <a:xfrm rot="21240000">
            <a:off x="455724" y="3551615"/>
            <a:ext cx="3474720" cy="1097280"/>
          </a:xfrm>
        </p:spPr>
        <p:txBody>
          <a:bodyPr vert="horz" lIns="91440" tIns="45720" rIns="91440" bIns="45720" rtlCol="0">
            <a:normAutofit/>
          </a:bodyPr>
          <a:lstStyle>
            <a:lvl1pPr algn="ctr" defTabSz="914400" rtl="0" eaLnBrk="1" latinLnBrk="0" hangingPunct="1">
              <a:spcBef>
                <a:spcPct val="0"/>
              </a:spcBef>
              <a:spcAft>
                <a:spcPts val="300"/>
              </a:spcAft>
              <a:buNone/>
              <a:defRPr sz="2800" kern="1200">
                <a:solidFill>
                  <a:schemeClr val="tx1"/>
                </a:solidFill>
                <a:latin typeface="Mistral" pitchFamily="66" charset="0"/>
                <a:ea typeface="+mn-ea"/>
                <a:cs typeface="+mn-cs"/>
              </a:defRPr>
            </a:lvl1pPr>
          </a:lstStyle>
          <a:p>
            <a:pPr marL="0" lvl="0" indent="0" algn="ctr" defTabSz="914400" rtl="0" eaLnBrk="1" latinLnBrk="0" hangingPunct="1">
              <a:spcBef>
                <a:spcPts val="0"/>
              </a:spcBef>
              <a:spcAft>
                <a:spcPts val="1800"/>
              </a:spcAft>
              <a:buFont typeface="Wingdings 2" pitchFamily="18" charset="2"/>
              <a:buNone/>
            </a:pPr>
            <a:r>
              <a:rPr lang="en-US" smtClean="0"/>
              <a:t>Click to edit Master title style</a:t>
            </a: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marL="2286000" indent="-457200">
              <a:defRPr/>
            </a:lvl6pPr>
            <a:lvl7pPr marL="2286000" indent="-457200">
              <a:defRPr/>
            </a:lvl7pPr>
            <a:lvl8pPr marL="2286000" indent="-457200">
              <a:defRPr/>
            </a:lvl8pPr>
            <a:lvl9pPr marL="2286000" indent="-457200">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7/16/13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7" name="Picture 6"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96634" y="577849"/>
            <a:ext cx="1882589" cy="5461001"/>
          </a:xfrm>
        </p:spPr>
        <p:txBody>
          <a:bodyPr vert="eaVert"/>
          <a:lstStyle>
            <a:lvl1pPr>
              <a:defRPr sz="4400"/>
            </a:lvl1pPr>
          </a:lstStyle>
          <a:p>
            <a:r>
              <a:rPr lang="en-US" smtClean="0"/>
              <a:t>Click to edit Master title style</a:t>
            </a:r>
            <a:endParaRPr/>
          </a:p>
        </p:txBody>
      </p:sp>
      <p:sp>
        <p:nvSpPr>
          <p:cNvPr id="3" name="Vertical Text Placeholder 2"/>
          <p:cNvSpPr>
            <a:spLocks noGrp="1"/>
          </p:cNvSpPr>
          <p:nvPr>
            <p:ph type="body" orient="vert" idx="1"/>
          </p:nvPr>
        </p:nvSpPr>
        <p:spPr>
          <a:xfrm>
            <a:off x="578224" y="577849"/>
            <a:ext cx="5768788" cy="5461001"/>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7/16/13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7" name="Picture 6" descr="verticalRule.png"/>
          <p:cNvPicPr>
            <a:picLocks noChangeAspect="1"/>
          </p:cNvPicPr>
          <p:nvPr/>
        </p:nvPicPr>
        <p:blipFill>
          <a:blip r:embed="rId2"/>
          <a:stretch>
            <a:fillRect/>
          </a:stretch>
        </p:blipFill>
        <p:spPr>
          <a:xfrm>
            <a:off x="6512859" y="1562100"/>
            <a:ext cx="152400" cy="37338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7/16/13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itle Slide with 3 Pictures">
    <p:spTree>
      <p:nvGrpSpPr>
        <p:cNvPr id="1" name=""/>
        <p:cNvGrpSpPr/>
        <p:nvPr/>
      </p:nvGrpSpPr>
      <p:grpSpPr>
        <a:xfrm>
          <a:off x="0" y="0"/>
          <a:ext cx="0" cy="0"/>
          <a:chOff x="0" y="0"/>
          <a:chExt cx="0" cy="0"/>
        </a:xfrm>
      </p:grpSpPr>
      <p:pic>
        <p:nvPicPr>
          <p:cNvPr id="8" name="Picture 7"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ctrTitle"/>
          </p:nvPr>
        </p:nvSpPr>
        <p:spPr>
          <a:xfrm>
            <a:off x="571500" y="2057401"/>
            <a:ext cx="8001000" cy="2424766"/>
          </a:xfrm>
        </p:spPr>
        <p:txBody>
          <a:bodyPr anchor="b" anchorCtr="0">
            <a:noAutofit/>
          </a:bodyPr>
          <a:lstStyle>
            <a:lvl1pPr>
              <a:defRPr sz="5600">
                <a:solidFill>
                  <a:schemeClr val="tx1"/>
                </a:solidFill>
              </a:defRPr>
            </a:lvl1pPr>
          </a:lstStyle>
          <a:p>
            <a:r>
              <a:rPr lang="en-US" smtClean="0"/>
              <a:t>Click to edit Master title style</a:t>
            </a:r>
            <a:endParaRPr/>
          </a:p>
        </p:txBody>
      </p:sp>
      <p:sp>
        <p:nvSpPr>
          <p:cNvPr id="3" name="Subtitle 2"/>
          <p:cNvSpPr>
            <a:spLocks noGrp="1"/>
          </p:cNvSpPr>
          <p:nvPr>
            <p:ph type="subTitle" idx="1"/>
          </p:nvPr>
        </p:nvSpPr>
        <p:spPr>
          <a:xfrm>
            <a:off x="571500" y="4800600"/>
            <a:ext cx="8001000" cy="1219200"/>
          </a:xfrm>
        </p:spPr>
        <p:txBody>
          <a:bodyPr/>
          <a:lstStyle>
            <a:lvl1pPr marL="0" indent="0" algn="ctr">
              <a:spcAft>
                <a:spcPts val="0"/>
              </a:spcAft>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7/16/13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3"/>
          <a:stretch>
            <a:fillRect/>
          </a:stretch>
        </p:blipFill>
        <p:spPr>
          <a:xfrm>
            <a:off x="2705100" y="4572000"/>
            <a:ext cx="3733800" cy="152400"/>
          </a:xfrm>
          <a:prstGeom prst="rect">
            <a:avLst/>
          </a:prstGeom>
          <a:effectLst>
            <a:outerShdw blurRad="25400" sx="101000" sy="101000" algn="ctr" rotWithShape="0">
              <a:prstClr val="black">
                <a:alpha val="40000"/>
              </a:prstClr>
            </a:outerShdw>
          </a:effectLst>
        </p:spPr>
      </p:pic>
      <p:pic>
        <p:nvPicPr>
          <p:cNvPr id="10" name="Picture 9" descr="pictureStamp-Frame.png"/>
          <p:cNvPicPr>
            <a:picLocks noChangeAspect="1"/>
          </p:cNvPicPr>
          <p:nvPr/>
        </p:nvPicPr>
        <p:blipFill>
          <a:blip r:embed="rId4"/>
          <a:stretch>
            <a:fillRect/>
          </a:stretch>
        </p:blipFill>
        <p:spPr>
          <a:xfrm rot="21366660">
            <a:off x="5138374" y="599839"/>
            <a:ext cx="1610332" cy="2025115"/>
          </a:xfrm>
          <a:prstGeom prst="rect">
            <a:avLst/>
          </a:prstGeom>
        </p:spPr>
      </p:pic>
      <p:pic>
        <p:nvPicPr>
          <p:cNvPr id="11" name="Picture 10" descr="pictureStamp-Frame.png"/>
          <p:cNvPicPr>
            <a:picLocks noChangeAspect="1"/>
          </p:cNvPicPr>
          <p:nvPr/>
        </p:nvPicPr>
        <p:blipFill>
          <a:blip r:embed="rId4"/>
          <a:stretch>
            <a:fillRect/>
          </a:stretch>
        </p:blipFill>
        <p:spPr>
          <a:xfrm rot="21329776">
            <a:off x="2072772" y="555386"/>
            <a:ext cx="1610332" cy="2025115"/>
          </a:xfrm>
          <a:prstGeom prst="rect">
            <a:avLst/>
          </a:prstGeom>
        </p:spPr>
      </p:pic>
      <p:sp>
        <p:nvSpPr>
          <p:cNvPr id="12" name="Picture Placeholder 2"/>
          <p:cNvSpPr>
            <a:spLocks noGrp="1"/>
          </p:cNvSpPr>
          <p:nvPr>
            <p:ph type="pic" idx="14"/>
          </p:nvPr>
        </p:nvSpPr>
        <p:spPr>
          <a:xfrm rot="21254634">
            <a:off x="2256146" y="735839"/>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3" name="Picture Placeholder 2"/>
          <p:cNvSpPr>
            <a:spLocks noGrp="1"/>
          </p:cNvSpPr>
          <p:nvPr>
            <p:ph type="pic" idx="15"/>
          </p:nvPr>
        </p:nvSpPr>
        <p:spPr>
          <a:xfrm rot="21315648">
            <a:off x="5321748" y="780292"/>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pic>
        <p:nvPicPr>
          <p:cNvPr id="14" name="Picture 13" descr="pictureStamp-Frame.png"/>
          <p:cNvPicPr>
            <a:picLocks noChangeAspect="1"/>
          </p:cNvPicPr>
          <p:nvPr/>
        </p:nvPicPr>
        <p:blipFill>
          <a:blip r:embed="rId4"/>
          <a:stretch>
            <a:fillRect/>
          </a:stretch>
        </p:blipFill>
        <p:spPr>
          <a:xfrm rot="151790">
            <a:off x="3591963" y="936015"/>
            <a:ext cx="1610332" cy="2025115"/>
          </a:xfrm>
          <a:prstGeom prst="rect">
            <a:avLst/>
          </a:prstGeom>
        </p:spPr>
      </p:pic>
      <p:sp>
        <p:nvSpPr>
          <p:cNvPr id="17" name="Picture Placeholder 2"/>
          <p:cNvSpPr>
            <a:spLocks noGrp="1"/>
          </p:cNvSpPr>
          <p:nvPr>
            <p:ph type="pic" idx="17"/>
          </p:nvPr>
        </p:nvSpPr>
        <p:spPr>
          <a:xfrm rot="100778">
            <a:off x="3775337" y="1116468"/>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1500" y="1282700"/>
            <a:ext cx="8001000" cy="1917700"/>
          </a:xfrm>
        </p:spPr>
        <p:txBody>
          <a:bodyPr anchor="b" anchorCtr="0">
            <a:noAutofit/>
          </a:bodyPr>
          <a:lstStyle>
            <a:lvl1pPr algn="ctr">
              <a:defRPr sz="5600" b="0" cap="none" baseline="0">
                <a:solidFill>
                  <a:schemeClr val="tx1"/>
                </a:solidFill>
              </a:defRPr>
            </a:lvl1pPr>
          </a:lstStyle>
          <a:p>
            <a:r>
              <a:rPr lang="en-US" smtClean="0"/>
              <a:t>Click to edit Master title style</a:t>
            </a:r>
            <a:endParaRPr/>
          </a:p>
        </p:txBody>
      </p:sp>
      <p:sp>
        <p:nvSpPr>
          <p:cNvPr id="3" name="Text Placeholder 2"/>
          <p:cNvSpPr>
            <a:spLocks noGrp="1"/>
          </p:cNvSpPr>
          <p:nvPr>
            <p:ph type="body" idx="1"/>
          </p:nvPr>
        </p:nvSpPr>
        <p:spPr>
          <a:xfrm>
            <a:off x="571500" y="3644153"/>
            <a:ext cx="8001000" cy="833718"/>
          </a:xfrm>
        </p:spPr>
        <p:txBody>
          <a:bodyPr anchor="t" anchorCtr="0"/>
          <a:lstStyle>
            <a:lvl1pPr marL="0" indent="0" algn="ctr">
              <a:spcAft>
                <a:spcPts val="0"/>
              </a:spcAft>
              <a:buNone/>
              <a:defRPr sz="2000" cap="none" baseline="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4A6734C-E115-4BC5-9FB0-F9BF6FABFDA0}" type="datetimeFigureOut">
              <a:rPr lang="en-US" smtClean="0"/>
              <a:t>7/16/13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2"/>
          <a:stretch>
            <a:fillRect/>
          </a:stretch>
        </p:blipFill>
        <p:spPr>
          <a:xfrm>
            <a:off x="2705100" y="33528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71500" y="274638"/>
            <a:ext cx="8001000"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571500" y="1936751"/>
            <a:ext cx="3749040" cy="4102100"/>
          </a:xfrm>
        </p:spPr>
        <p:txBody>
          <a:bodyPr>
            <a:normAutofit/>
          </a:bodyPr>
          <a:lstStyle>
            <a:lvl1pPr>
              <a:spcAft>
                <a:spcPts val="1600"/>
              </a:spcAft>
              <a:defRPr sz="20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823460" y="1936751"/>
            <a:ext cx="3749040" cy="4102100"/>
          </a:xfrm>
        </p:spPr>
        <p:txBody>
          <a:bodyPr>
            <a:normAutofit/>
          </a:bodyPr>
          <a:lstStyle>
            <a:lvl1pPr>
              <a:spcAft>
                <a:spcPts val="1600"/>
              </a:spcAft>
              <a:defRPr sz="20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A4A6734C-E115-4BC5-9FB0-F9BF6FABFDA0}" type="datetimeFigureOut">
              <a:rPr lang="en-US" smtClean="0"/>
              <a:t>7/16/13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71500" y="274638"/>
            <a:ext cx="8001000" cy="1143000"/>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571500" y="1874838"/>
            <a:ext cx="3749040" cy="639762"/>
          </a:xfrm>
        </p:spPr>
        <p:txBody>
          <a:bodyPr anchor="ctr" anchorCtr="0">
            <a:noAutofit/>
          </a:bodyPr>
          <a:lstStyle>
            <a:lvl1pPr marL="0" indent="0" algn="ctr">
              <a:spcAft>
                <a:spcPts val="0"/>
              </a:spcAft>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71500" y="2590800"/>
            <a:ext cx="3749040" cy="3448050"/>
          </a:xfrm>
        </p:spPr>
        <p:txBody>
          <a:bodyPr>
            <a:normAutofit/>
          </a:bodyPr>
          <a:lstStyle>
            <a:lvl1pPr>
              <a:spcAft>
                <a:spcPts val="1400"/>
              </a:spcAft>
              <a:defRPr sz="18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823460" y="1874838"/>
            <a:ext cx="3749040" cy="639762"/>
          </a:xfrm>
        </p:spPr>
        <p:txBody>
          <a:bodyPr anchor="ctr" anchorCtr="0">
            <a:noAutofit/>
          </a:bodyPr>
          <a:lstStyle>
            <a:lvl1pPr marL="0" indent="0" algn="ctr">
              <a:spcAft>
                <a:spcPts val="0"/>
              </a:spcAft>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23460" y="2590800"/>
            <a:ext cx="3749040" cy="3448050"/>
          </a:xfrm>
        </p:spPr>
        <p:txBody>
          <a:bodyPr>
            <a:normAutofit/>
          </a:bodyPr>
          <a:lstStyle>
            <a:lvl1pPr>
              <a:spcAft>
                <a:spcPts val="1400"/>
              </a:spcAft>
              <a:defRPr sz="18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A4A6734C-E115-4BC5-9FB0-F9BF6FABFDA0}" type="datetimeFigureOut">
              <a:rPr lang="en-US" smtClean="0"/>
              <a:t>7/16/13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39C4FB-7D33-419B-8833-D1372BFD11C8}" type="slidenum">
              <a:rPr lang="en-US" smtClean="0"/>
              <a:t>‹#›</a:t>
            </a:fld>
            <a:endParaRPr lang="en-US"/>
          </a:p>
        </p:txBody>
      </p:sp>
      <p:pic>
        <p:nvPicPr>
          <p:cNvPr id="11" name="Picture 10"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A4A6734C-E115-4BC5-9FB0-F9BF6FABFDA0}" type="datetimeFigureOut">
              <a:rPr lang="en-US" smtClean="0"/>
              <a:t>7/16/13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39C4FB-7D33-419B-8833-D1372BFD11C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A6734C-E115-4BC5-9FB0-F9BF6FABFDA0}" type="datetimeFigureOut">
              <a:rPr lang="en-US" smtClean="0"/>
              <a:t>7/16/13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39C4FB-7D33-419B-8833-D1372BFD11C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6153" y="443752"/>
            <a:ext cx="3749040" cy="1707777"/>
          </a:xfrm>
        </p:spPr>
        <p:txBody>
          <a:bodyPr anchor="b">
            <a:noAutofit/>
          </a:bodyPr>
          <a:lstStyle>
            <a:lvl1pPr algn="ctr">
              <a:defRPr sz="3600" b="0"/>
            </a:lvl1pPr>
          </a:lstStyle>
          <a:p>
            <a:r>
              <a:rPr lang="en-US" smtClean="0"/>
              <a:t>Click to edit Master title style</a:t>
            </a:r>
            <a:endParaRPr/>
          </a:p>
        </p:txBody>
      </p:sp>
      <p:sp>
        <p:nvSpPr>
          <p:cNvPr id="3" name="Content Placeholder 2"/>
          <p:cNvSpPr>
            <a:spLocks noGrp="1"/>
          </p:cNvSpPr>
          <p:nvPr>
            <p:ph idx="1"/>
          </p:nvPr>
        </p:nvSpPr>
        <p:spPr>
          <a:xfrm>
            <a:off x="4827494" y="430306"/>
            <a:ext cx="3749040" cy="5608544"/>
          </a:xfrm>
        </p:spPr>
        <p:txBody>
          <a:bodyPr>
            <a:normAutofit/>
          </a:bodyPr>
          <a:lstStyle>
            <a:lvl1pPr>
              <a:defRPr sz="2400"/>
            </a:lvl1pPr>
            <a:lvl2pPr>
              <a:defRPr sz="2200"/>
            </a:lvl2pPr>
            <a:lvl3pPr>
              <a:defRPr sz="2000"/>
            </a:lvl3pPr>
            <a:lvl4pPr>
              <a:defRPr sz="1800"/>
            </a:lvl4pPr>
            <a:lvl5pPr>
              <a:defRPr sz="1800"/>
            </a:lvl5pPr>
            <a:lvl6pPr marL="2290763" indent="-461963">
              <a:defRPr sz="2000"/>
            </a:lvl6pPr>
            <a:lvl7pPr marL="2290763" indent="-461963">
              <a:defRPr sz="2000"/>
            </a:lvl7pPr>
            <a:lvl8pPr marL="2290763" indent="-461963">
              <a:defRPr sz="2000"/>
            </a:lvl8pPr>
            <a:lvl9pPr marL="2290763" indent="-461963">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596153" y="2554940"/>
            <a:ext cx="3749040" cy="3146613"/>
          </a:xfrm>
        </p:spPr>
        <p:txBody>
          <a:bodyPr>
            <a:normAutofit/>
          </a:bodyPr>
          <a:lstStyle>
            <a:lvl1pPr marL="0" indent="0" algn="ctr">
              <a:spcAft>
                <a:spcPts val="1000"/>
              </a:spcAft>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7/16/13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hortRule.png"/>
          <p:cNvPicPr>
            <a:picLocks noChangeAspect="1"/>
          </p:cNvPicPr>
          <p:nvPr/>
        </p:nvPicPr>
        <p:blipFill>
          <a:blip r:embed="rId2"/>
          <a:stretch>
            <a:fillRect/>
          </a:stretch>
        </p:blipFill>
        <p:spPr>
          <a:xfrm>
            <a:off x="1222898" y="2305609"/>
            <a:ext cx="2495550" cy="9525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theme" Target="../theme/theme1.xml"/><Relationship Id="rId18"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TextPageOverlay.png"/>
          <p:cNvPicPr>
            <a:picLocks noChangeAspect="1"/>
          </p:cNvPicPr>
          <p:nvPr/>
        </p:nvPicPr>
        <p:blipFill>
          <a:blip r:embed="rId18"/>
          <a:stretch>
            <a:fillRect/>
          </a:stretch>
        </p:blipFill>
        <p:spPr>
          <a:xfrm>
            <a:off x="0" y="0"/>
            <a:ext cx="9144000" cy="6858000"/>
          </a:xfrm>
          <a:prstGeom prst="rect">
            <a:avLst/>
          </a:prstGeom>
        </p:spPr>
      </p:pic>
      <p:sp>
        <p:nvSpPr>
          <p:cNvPr id="5" name="Footer Placeholder 4"/>
          <p:cNvSpPr>
            <a:spLocks noGrp="1"/>
          </p:cNvSpPr>
          <p:nvPr>
            <p:ph type="ftr" sz="quarter" idx="3"/>
          </p:nvPr>
        </p:nvSpPr>
        <p:spPr>
          <a:xfrm>
            <a:off x="571500" y="6158753"/>
            <a:ext cx="3200400" cy="365125"/>
          </a:xfrm>
          <a:prstGeom prst="rect">
            <a:avLst/>
          </a:prstGeom>
        </p:spPr>
        <p:txBody>
          <a:bodyPr vert="horz" lIns="91440" tIns="45720" rIns="91440" bIns="45720" rtlCol="0" anchor="ctr"/>
          <a:lstStyle>
            <a:lvl1pPr algn="l">
              <a:defRPr sz="1200">
                <a:solidFill>
                  <a:schemeClr val="bg2"/>
                </a:solidFill>
              </a:defRPr>
            </a:lvl1pPr>
          </a:lstStyle>
          <a:p>
            <a:endParaRPr lang="en-US"/>
          </a:p>
        </p:txBody>
      </p:sp>
      <p:sp>
        <p:nvSpPr>
          <p:cNvPr id="2" name="Title Placeholder 1"/>
          <p:cNvSpPr>
            <a:spLocks noGrp="1"/>
          </p:cNvSpPr>
          <p:nvPr>
            <p:ph type="title"/>
          </p:nvPr>
        </p:nvSpPr>
        <p:spPr>
          <a:xfrm>
            <a:off x="571500" y="274638"/>
            <a:ext cx="8001000" cy="1143000"/>
          </a:xfrm>
          <a:prstGeom prst="rect">
            <a:avLst/>
          </a:prstGeom>
        </p:spPr>
        <p:txBody>
          <a:bodyPr vert="horz" lIns="91440" tIns="45720" rIns="91440" bIns="45720" rtlCol="0" anchor="ctr">
            <a:noAutofit/>
          </a:bodyPr>
          <a:lstStyle/>
          <a:p>
            <a:r>
              <a:rPr lang="en-US" smtClean="0"/>
              <a:t>Click to edit Master title style</a:t>
            </a:r>
            <a:endParaRPr/>
          </a:p>
        </p:txBody>
      </p:sp>
      <p:sp>
        <p:nvSpPr>
          <p:cNvPr id="3" name="Text Placeholder 2"/>
          <p:cNvSpPr>
            <a:spLocks noGrp="1"/>
          </p:cNvSpPr>
          <p:nvPr>
            <p:ph type="body" idx="1"/>
          </p:nvPr>
        </p:nvSpPr>
        <p:spPr>
          <a:xfrm>
            <a:off x="571500" y="1905000"/>
            <a:ext cx="80010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5372100" y="6158753"/>
            <a:ext cx="3200400" cy="365125"/>
          </a:xfrm>
          <a:prstGeom prst="rect">
            <a:avLst/>
          </a:prstGeom>
        </p:spPr>
        <p:txBody>
          <a:bodyPr vert="horz" lIns="91440" tIns="45720" rIns="91440" bIns="45720" rtlCol="0" anchor="ctr"/>
          <a:lstStyle>
            <a:lvl1pPr algn="r">
              <a:defRPr sz="1200">
                <a:solidFill>
                  <a:schemeClr val="bg2"/>
                </a:solidFill>
              </a:defRPr>
            </a:lvl1pPr>
          </a:lstStyle>
          <a:p>
            <a:fld id="{A4A6734C-E115-4BC5-9FB0-F9BF6FABFDA0}" type="datetimeFigureOut">
              <a:rPr lang="en-US" smtClean="0"/>
              <a:t>7/16/13</a:t>
            </a:fld>
            <a:endParaRPr lang="en-US"/>
          </a:p>
        </p:txBody>
      </p:sp>
      <p:sp>
        <p:nvSpPr>
          <p:cNvPr id="6" name="Slide Number Placeholder 5"/>
          <p:cNvSpPr>
            <a:spLocks noGrp="1"/>
          </p:cNvSpPr>
          <p:nvPr>
            <p:ph type="sldNum" sz="quarter" idx="4"/>
          </p:nvPr>
        </p:nvSpPr>
        <p:spPr>
          <a:xfrm>
            <a:off x="4046220" y="6158753"/>
            <a:ext cx="1051560" cy="365125"/>
          </a:xfrm>
          <a:prstGeom prst="rect">
            <a:avLst/>
          </a:prstGeom>
        </p:spPr>
        <p:txBody>
          <a:bodyPr vert="horz" lIns="91440" tIns="45720" rIns="91440" bIns="45720" rtlCol="0" anchor="ctr"/>
          <a:lstStyle>
            <a:lvl1pPr algn="ctr">
              <a:defRPr sz="1200">
                <a:solidFill>
                  <a:schemeClr val="bg2"/>
                </a:solidFill>
              </a:defRPr>
            </a:lvl1pPr>
          </a:lstStyle>
          <a:p>
            <a:fld id="{D739C4FB-7D33-419B-8833-D1372BFD11C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ctr" defTabSz="914400" rtl="0" eaLnBrk="1" latinLnBrk="0" hangingPunct="1">
        <a:spcBef>
          <a:spcPct val="0"/>
        </a:spcBef>
        <a:buNone/>
        <a:defRPr sz="5400" kern="1200">
          <a:solidFill>
            <a:schemeClr val="tx1"/>
          </a:solidFill>
          <a:latin typeface="+mj-lt"/>
          <a:ea typeface="+mj-ea"/>
          <a:cs typeface="+mj-cs"/>
        </a:defRPr>
      </a:lvl1pPr>
    </p:titleStyle>
    <p:bodyStyle>
      <a:lvl1pPr marL="457200" indent="-457200" algn="l" defTabSz="914400" rtl="0" eaLnBrk="1" latinLnBrk="0" hangingPunct="1">
        <a:spcBef>
          <a:spcPts val="0"/>
        </a:spcBef>
        <a:spcAft>
          <a:spcPts val="2000"/>
        </a:spcAft>
        <a:buFont typeface="Wingdings 2" pitchFamily="18" charset="2"/>
        <a:buChar char=""/>
        <a:defRPr sz="2400" kern="1200">
          <a:solidFill>
            <a:schemeClr val="tx1"/>
          </a:solidFill>
          <a:latin typeface="+mn-lt"/>
          <a:ea typeface="+mn-ea"/>
          <a:cs typeface="+mn-cs"/>
        </a:defRPr>
      </a:lvl1pPr>
      <a:lvl2pPr marL="914400" indent="-457200" algn="l" defTabSz="914400" rtl="0" eaLnBrk="1" latinLnBrk="0" hangingPunct="1">
        <a:spcBef>
          <a:spcPts val="0"/>
        </a:spcBef>
        <a:spcAft>
          <a:spcPts val="1000"/>
        </a:spcAft>
        <a:buClr>
          <a:schemeClr val="bg2"/>
        </a:buClr>
        <a:buFont typeface="Wingdings 2" pitchFamily="18" charset="2"/>
        <a:buChar char=""/>
        <a:defRPr sz="2200" kern="1200">
          <a:solidFill>
            <a:schemeClr val="tx1"/>
          </a:solidFill>
          <a:latin typeface="+mn-lt"/>
          <a:ea typeface="+mn-ea"/>
          <a:cs typeface="+mn-cs"/>
        </a:defRPr>
      </a:lvl2pPr>
      <a:lvl3pPr marL="1371600" indent="-457200" algn="l" defTabSz="914400" rtl="0" eaLnBrk="1" latinLnBrk="0" hangingPunct="1">
        <a:spcBef>
          <a:spcPts val="0"/>
        </a:spcBef>
        <a:spcAft>
          <a:spcPts val="1000"/>
        </a:spcAft>
        <a:buFont typeface="Wingdings 2" pitchFamily="18" charset="2"/>
        <a:buChar char=""/>
        <a:defRPr sz="2000" kern="1200">
          <a:solidFill>
            <a:schemeClr val="tx1"/>
          </a:solidFill>
          <a:latin typeface="+mn-lt"/>
          <a:ea typeface="+mn-ea"/>
          <a:cs typeface="+mn-cs"/>
        </a:defRPr>
      </a:lvl3pPr>
      <a:lvl4pPr marL="1828800" indent="-457200" algn="l" defTabSz="914400" rtl="0" eaLnBrk="1" latinLnBrk="0" hangingPunct="1">
        <a:spcBef>
          <a:spcPts val="0"/>
        </a:spcBef>
        <a:spcAft>
          <a:spcPts val="1000"/>
        </a:spcAft>
        <a:buClr>
          <a:schemeClr val="bg2"/>
        </a:buClr>
        <a:buFont typeface="Wingdings 2" pitchFamily="18" charset="2"/>
        <a:buChar char=""/>
        <a:defRPr sz="1800" kern="1200">
          <a:solidFill>
            <a:schemeClr val="tx1"/>
          </a:solidFill>
          <a:latin typeface="+mn-lt"/>
          <a:ea typeface="+mn-ea"/>
          <a:cs typeface="+mn-cs"/>
        </a:defRPr>
      </a:lvl4pPr>
      <a:lvl5pPr marL="2286000" indent="-457200" algn="l" defTabSz="914400" rtl="0" eaLnBrk="1" latinLnBrk="0" hangingPunct="1">
        <a:spcBef>
          <a:spcPts val="0"/>
        </a:spcBef>
        <a:spcAft>
          <a:spcPts val="1000"/>
        </a:spcAft>
        <a:buFont typeface="Wingdings 2" pitchFamily="18" charset="2"/>
        <a:buChar char=""/>
        <a:defRPr sz="1800" kern="1200">
          <a:solidFill>
            <a:schemeClr val="tx1"/>
          </a:solidFill>
          <a:latin typeface="+mn-lt"/>
          <a:ea typeface="+mn-ea"/>
          <a:cs typeface="+mn-cs"/>
        </a:defRPr>
      </a:lvl5pPr>
      <a:lvl6pPr marL="2743200" indent="-461963" algn="l" defTabSz="914400" rtl="0" eaLnBrk="1" latinLnBrk="0" hangingPunct="1">
        <a:spcBef>
          <a:spcPts val="0"/>
        </a:spcBef>
        <a:spcAft>
          <a:spcPts val="600"/>
        </a:spcAft>
        <a:buClr>
          <a:schemeClr val="bg2"/>
        </a:buClr>
        <a:buFont typeface="Wingdings 2" pitchFamily="18" charset="2"/>
        <a:buChar char="ò"/>
        <a:defRPr lang="en-US" sz="1800" kern="1200" dirty="0" smtClean="0">
          <a:solidFill>
            <a:schemeClr val="tx1"/>
          </a:solidFill>
          <a:latin typeface="+mn-lt"/>
          <a:ea typeface="+mn-ea"/>
          <a:cs typeface="+mn-cs"/>
        </a:defRPr>
      </a:lvl6pPr>
      <a:lvl7pPr marL="3205163" indent="-461963" algn="l" defTabSz="914400" rtl="0" eaLnBrk="1" latinLnBrk="0" hangingPunct="1">
        <a:spcBef>
          <a:spcPts val="0"/>
        </a:spcBef>
        <a:spcAft>
          <a:spcPts val="600"/>
        </a:spcAft>
        <a:buFont typeface="Wingdings 2" pitchFamily="18" charset="2"/>
        <a:buChar char="ò"/>
        <a:defRPr lang="en-US" sz="1800" kern="1200" dirty="0" smtClean="0">
          <a:solidFill>
            <a:schemeClr val="tx1"/>
          </a:solidFill>
          <a:latin typeface="+mn-lt"/>
          <a:ea typeface="+mn-ea"/>
          <a:cs typeface="+mn-cs"/>
        </a:defRPr>
      </a:lvl7pPr>
      <a:lvl8pPr marL="3657600" indent="-461963" algn="l" defTabSz="914400" rtl="0" eaLnBrk="1" latinLnBrk="0" hangingPunct="1">
        <a:spcBef>
          <a:spcPts val="0"/>
        </a:spcBef>
        <a:spcAft>
          <a:spcPts val="600"/>
        </a:spcAft>
        <a:buClr>
          <a:schemeClr val="bg2"/>
        </a:buClr>
        <a:buFont typeface="Wingdings 2" pitchFamily="18" charset="2"/>
        <a:buChar char="ò"/>
        <a:defRPr lang="en-US" sz="1800" kern="1200" dirty="0" smtClean="0">
          <a:solidFill>
            <a:schemeClr val="tx1"/>
          </a:solidFill>
          <a:latin typeface="+mn-lt"/>
          <a:ea typeface="+mn-ea"/>
          <a:cs typeface="+mn-cs"/>
        </a:defRPr>
      </a:lvl8pPr>
      <a:lvl9pPr marL="4119563" indent="-461963" algn="l" defTabSz="914400" rtl="0" eaLnBrk="1" latinLnBrk="0" hangingPunct="1">
        <a:spcBef>
          <a:spcPts val="0"/>
        </a:spcBef>
        <a:spcAft>
          <a:spcPts val="600"/>
        </a:spcAft>
        <a:buFont typeface="Wingdings 2" pitchFamily="18" charset="2"/>
        <a:buChar char="ò"/>
        <a:defRPr lang="en-US" sz="1800" kern="1200" dirty="0" smtClean="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businessethicsworkshop.com/Chapter_4/Mordida%20in%20the%20booklet.html"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71500" y="3113237"/>
            <a:ext cx="8001000" cy="987929"/>
          </a:xfrm>
        </p:spPr>
        <p:txBody>
          <a:bodyPr/>
          <a:lstStyle/>
          <a:p>
            <a:r>
              <a:rPr lang="en-US" dirty="0" err="1" smtClean="0"/>
              <a:t>Mordidas</a:t>
            </a:r>
            <a:r>
              <a:rPr lang="en-US" dirty="0"/>
              <a:t> </a:t>
            </a:r>
            <a:r>
              <a:rPr lang="en-US" dirty="0" smtClean="0"/>
              <a:t>Case Study</a:t>
            </a:r>
            <a:endParaRPr lang="en-US" dirty="0"/>
          </a:p>
        </p:txBody>
      </p:sp>
      <p:sp>
        <p:nvSpPr>
          <p:cNvPr id="3" name="Subtitle 2"/>
          <p:cNvSpPr>
            <a:spLocks noGrp="1"/>
          </p:cNvSpPr>
          <p:nvPr>
            <p:ph type="subTitle" idx="1"/>
          </p:nvPr>
        </p:nvSpPr>
        <p:spPr>
          <a:xfrm>
            <a:off x="571500" y="4419599"/>
            <a:ext cx="8001000" cy="2066313"/>
          </a:xfrm>
        </p:spPr>
        <p:txBody>
          <a:bodyPr>
            <a:normAutofit fontScale="92500" lnSpcReduction="10000"/>
          </a:bodyPr>
          <a:lstStyle/>
          <a:p>
            <a:r>
              <a:rPr lang="en-US" dirty="0" smtClean="0"/>
              <a:t>Presented by:</a:t>
            </a:r>
          </a:p>
          <a:p>
            <a:endParaRPr lang="en-US" dirty="0" smtClean="0"/>
          </a:p>
          <a:p>
            <a:r>
              <a:rPr lang="en-US" dirty="0" smtClean="0"/>
              <a:t>Greg </a:t>
            </a:r>
            <a:r>
              <a:rPr lang="en-US" dirty="0" err="1" smtClean="0"/>
              <a:t>Ehmer</a:t>
            </a:r>
            <a:endParaRPr lang="en-US" dirty="0" smtClean="0"/>
          </a:p>
          <a:p>
            <a:r>
              <a:rPr lang="en-US" dirty="0" smtClean="0"/>
              <a:t>Wesley Kean</a:t>
            </a:r>
          </a:p>
          <a:p>
            <a:r>
              <a:rPr lang="en-US" dirty="0" smtClean="0"/>
              <a:t>Reid MacArthur</a:t>
            </a:r>
          </a:p>
          <a:p>
            <a:r>
              <a:rPr lang="en-US" dirty="0" err="1"/>
              <a:t>Bhargav</a:t>
            </a:r>
            <a:r>
              <a:rPr lang="en-US" dirty="0"/>
              <a:t> </a:t>
            </a:r>
            <a:r>
              <a:rPr lang="en-US" dirty="0" err="1" smtClean="0"/>
              <a:t>Viradia</a:t>
            </a:r>
            <a:endParaRPr lang="en-US" dirty="0"/>
          </a:p>
        </p:txBody>
      </p:sp>
    </p:spTree>
    <p:extLst>
      <p:ext uri="{BB962C8B-B14F-4D97-AF65-F5344CB8AC3E}">
        <p14:creationId xmlns:p14="http://schemas.microsoft.com/office/powerpoint/2010/main" val="2238334931"/>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a:t>Office Space in Mexico City: </a:t>
            </a:r>
            <a:r>
              <a:rPr lang="en-US" sz="4400" dirty="0" smtClean="0"/>
              <a:t>Conflicting Cash Bribes?</a:t>
            </a:r>
            <a:endParaRPr lang="en-US" sz="4400" dirty="0"/>
          </a:p>
        </p:txBody>
      </p:sp>
      <p:sp>
        <p:nvSpPr>
          <p:cNvPr id="3" name="Content Placeholder 2"/>
          <p:cNvSpPr>
            <a:spLocks noGrp="1"/>
          </p:cNvSpPr>
          <p:nvPr>
            <p:ph idx="1"/>
          </p:nvPr>
        </p:nvSpPr>
        <p:spPr/>
        <p:txBody>
          <a:bodyPr/>
          <a:lstStyle/>
          <a:p>
            <a:r>
              <a:rPr lang="en-US" dirty="0" smtClean="0"/>
              <a:t>Situation: </a:t>
            </a:r>
            <a:r>
              <a:rPr lang="en-US" dirty="0"/>
              <a:t>You are opening a new FedEx office in Mexico City. </a:t>
            </a:r>
            <a:r>
              <a:rPr lang="en-US" dirty="0" smtClean="0"/>
              <a:t>You have two equal spaces and each owner offers you a bribe, one being larger. What do you do?</a:t>
            </a:r>
          </a:p>
          <a:p>
            <a:r>
              <a:rPr lang="en-US" dirty="0" smtClean="0"/>
              <a:t>Take the money.</a:t>
            </a:r>
          </a:p>
          <a:p>
            <a:pPr lvl="1"/>
            <a:r>
              <a:rPr lang="en-US" dirty="0" smtClean="0"/>
              <a:t>Given that both are giving a bribe, it’s time to make the most of the situation (enlightened egoism)</a:t>
            </a:r>
          </a:p>
          <a:p>
            <a:pPr lvl="1"/>
            <a:r>
              <a:rPr lang="en-US" dirty="0" smtClean="0"/>
              <a:t>More money shows that he had a great willingness to sacrifice for business. </a:t>
            </a:r>
            <a:endParaRPr lang="en-US" dirty="0"/>
          </a:p>
        </p:txBody>
      </p:sp>
    </p:spTree>
    <p:extLst>
      <p:ext uri="{BB962C8B-B14F-4D97-AF65-F5344CB8AC3E}">
        <p14:creationId xmlns:p14="http://schemas.microsoft.com/office/powerpoint/2010/main" val="99952504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My Common Virtues</a:t>
            </a:r>
            <a:endParaRPr lang="en-US" dirty="0"/>
          </a:p>
        </p:txBody>
      </p:sp>
      <p:sp>
        <p:nvSpPr>
          <p:cNvPr id="3" name="Content Placeholder 2"/>
          <p:cNvSpPr>
            <a:spLocks noGrp="1"/>
          </p:cNvSpPr>
          <p:nvPr>
            <p:ph idx="1"/>
          </p:nvPr>
        </p:nvSpPr>
        <p:spPr/>
        <p:txBody>
          <a:bodyPr>
            <a:normAutofit lnSpcReduction="10000"/>
          </a:bodyPr>
          <a:lstStyle/>
          <a:p>
            <a:r>
              <a:rPr lang="en-US" dirty="0" smtClean="0"/>
              <a:t>Prudence, Justice, Courage, Faith, Hope, Charity/Love, Respect, Fairness, and Honesty</a:t>
            </a:r>
          </a:p>
          <a:p>
            <a:r>
              <a:rPr lang="en-US" dirty="0" smtClean="0"/>
              <a:t>Shaping Social Institutions</a:t>
            </a:r>
          </a:p>
          <a:p>
            <a:pPr lvl="1"/>
            <a:r>
              <a:rPr lang="en-US" dirty="0" smtClean="0"/>
              <a:t>Religious institutions (The </a:t>
            </a:r>
            <a:r>
              <a:rPr lang="en-US" dirty="0"/>
              <a:t>C</a:t>
            </a:r>
            <a:r>
              <a:rPr lang="en-US" dirty="0" smtClean="0"/>
              <a:t>atholic Church - Seven Virtues)</a:t>
            </a:r>
          </a:p>
          <a:p>
            <a:pPr lvl="1"/>
            <a:r>
              <a:rPr lang="en-US" dirty="0" smtClean="0"/>
              <a:t>Education (pre-high school)</a:t>
            </a:r>
          </a:p>
          <a:p>
            <a:pPr lvl="1"/>
            <a:r>
              <a:rPr lang="en-US" dirty="0" smtClean="0"/>
              <a:t>Family</a:t>
            </a:r>
          </a:p>
          <a:p>
            <a:pPr lvl="1"/>
            <a:r>
              <a:rPr lang="en-US" dirty="0" smtClean="0"/>
              <a:t>Friends</a:t>
            </a:r>
          </a:p>
          <a:p>
            <a:pPr lvl="1"/>
            <a:r>
              <a:rPr lang="en-US" dirty="0" smtClean="0"/>
              <a:t>Television</a:t>
            </a:r>
            <a:endParaRPr lang="en-US" dirty="0"/>
          </a:p>
        </p:txBody>
      </p:sp>
    </p:spTree>
    <p:extLst>
      <p:ext uri="{BB962C8B-B14F-4D97-AF65-F5344CB8AC3E}">
        <p14:creationId xmlns:p14="http://schemas.microsoft.com/office/powerpoint/2010/main" val="218969595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smtClean="0"/>
              <a:t>Applying Virtues in Mexico City Driving Violation </a:t>
            </a:r>
            <a:endParaRPr lang="en-US" sz="4800" dirty="0"/>
          </a:p>
        </p:txBody>
      </p:sp>
      <p:sp>
        <p:nvSpPr>
          <p:cNvPr id="3" name="Content Placeholder 2"/>
          <p:cNvSpPr>
            <a:spLocks noGrp="1"/>
          </p:cNvSpPr>
          <p:nvPr>
            <p:ph idx="1"/>
          </p:nvPr>
        </p:nvSpPr>
        <p:spPr/>
        <p:txBody>
          <a:bodyPr>
            <a:normAutofit fontScale="77500" lnSpcReduction="20000"/>
          </a:bodyPr>
          <a:lstStyle/>
          <a:p>
            <a:r>
              <a:rPr lang="en-US" dirty="0" smtClean="0"/>
              <a:t>Situation: You are caught by officer for driving a bit fast in Mexico City? What do you do? What virtues apply?</a:t>
            </a:r>
          </a:p>
          <a:p>
            <a:r>
              <a:rPr lang="en-US" dirty="0" smtClean="0"/>
              <a:t>Not pay </a:t>
            </a:r>
            <a:r>
              <a:rPr lang="en-US" dirty="0" err="1"/>
              <a:t>m</a:t>
            </a:r>
            <a:r>
              <a:rPr lang="en-US" dirty="0" err="1" smtClean="0"/>
              <a:t>ordidas</a:t>
            </a:r>
            <a:r>
              <a:rPr lang="en-US" dirty="0" smtClean="0"/>
              <a:t>: </a:t>
            </a:r>
          </a:p>
          <a:p>
            <a:pPr lvl="1"/>
            <a:r>
              <a:rPr lang="en-US" dirty="0" smtClean="0"/>
              <a:t>We are representing our company</a:t>
            </a:r>
          </a:p>
          <a:p>
            <a:pPr lvl="1"/>
            <a:r>
              <a:rPr lang="en-US" dirty="0" smtClean="0"/>
              <a:t>Don’t want to be caught up in USA for your transgressions in a foreign nation</a:t>
            </a:r>
          </a:p>
          <a:p>
            <a:pPr lvl="1"/>
            <a:r>
              <a:rPr lang="en-US" dirty="0" smtClean="0"/>
              <a:t>Doing the right thing</a:t>
            </a:r>
          </a:p>
          <a:p>
            <a:r>
              <a:rPr lang="en-US" dirty="0" smtClean="0"/>
              <a:t>Virtues</a:t>
            </a:r>
          </a:p>
          <a:p>
            <a:pPr lvl="1"/>
            <a:r>
              <a:rPr lang="en-US" dirty="0" smtClean="0"/>
              <a:t>Integrity</a:t>
            </a:r>
          </a:p>
          <a:p>
            <a:pPr lvl="1"/>
            <a:r>
              <a:rPr lang="en-US" dirty="0" smtClean="0"/>
              <a:t>Honesty </a:t>
            </a:r>
          </a:p>
          <a:p>
            <a:pPr lvl="1"/>
            <a:r>
              <a:rPr lang="en-US" dirty="0" smtClean="0"/>
              <a:t>Fairness</a:t>
            </a:r>
          </a:p>
          <a:p>
            <a:pPr lvl="1"/>
            <a:endParaRPr lang="en-US" dirty="0"/>
          </a:p>
        </p:txBody>
      </p:sp>
    </p:spTree>
    <p:extLst>
      <p:ext uri="{BB962C8B-B14F-4D97-AF65-F5344CB8AC3E}">
        <p14:creationId xmlns:p14="http://schemas.microsoft.com/office/powerpoint/2010/main" val="8318702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smtClean="0"/>
              <a:t>FedEx New Recruits, Bribery, and Virtues</a:t>
            </a:r>
            <a:endParaRPr lang="en-US" sz="4800" dirty="0"/>
          </a:p>
        </p:txBody>
      </p:sp>
      <p:sp>
        <p:nvSpPr>
          <p:cNvPr id="3" name="Content Placeholder 2"/>
          <p:cNvSpPr>
            <a:spLocks noGrp="1"/>
          </p:cNvSpPr>
          <p:nvPr>
            <p:ph idx="1"/>
          </p:nvPr>
        </p:nvSpPr>
        <p:spPr/>
        <p:txBody>
          <a:bodyPr>
            <a:normAutofit fontScale="70000" lnSpcReduction="20000"/>
          </a:bodyPr>
          <a:lstStyle/>
          <a:p>
            <a:r>
              <a:rPr lang="en-US" dirty="0" smtClean="0"/>
              <a:t>Situation: You are training FedEx recruits in </a:t>
            </a:r>
            <a:r>
              <a:rPr lang="en-US" dirty="0"/>
              <a:t>Mexico </a:t>
            </a:r>
            <a:r>
              <a:rPr lang="en-US" dirty="0" smtClean="0"/>
              <a:t>City. In dealing with bribery, what </a:t>
            </a:r>
            <a:r>
              <a:rPr lang="en-US" dirty="0"/>
              <a:t>virtues </a:t>
            </a:r>
            <a:r>
              <a:rPr lang="en-US" dirty="0" smtClean="0"/>
              <a:t>do you </a:t>
            </a:r>
            <a:r>
              <a:rPr lang="en-US" dirty="0"/>
              <a:t>instill in </a:t>
            </a:r>
            <a:r>
              <a:rPr lang="en-US" dirty="0" smtClean="0"/>
              <a:t>them</a:t>
            </a:r>
            <a:r>
              <a:rPr lang="en-US" dirty="0"/>
              <a:t> </a:t>
            </a:r>
            <a:r>
              <a:rPr lang="en-US" dirty="0" smtClean="0"/>
              <a:t>and what previous life experiences could the recruits have to prepare them for the </a:t>
            </a:r>
            <a:r>
              <a:rPr lang="en-US" dirty="0"/>
              <a:t>Mexican streets</a:t>
            </a:r>
            <a:r>
              <a:rPr lang="en-US" dirty="0" smtClean="0"/>
              <a:t>?</a:t>
            </a:r>
          </a:p>
          <a:p>
            <a:r>
              <a:rPr lang="en-US" dirty="0"/>
              <a:t>Virtues</a:t>
            </a:r>
          </a:p>
          <a:p>
            <a:pPr lvl="1"/>
            <a:r>
              <a:rPr lang="en-US" dirty="0"/>
              <a:t>Integrity</a:t>
            </a:r>
          </a:p>
          <a:p>
            <a:pPr lvl="1"/>
            <a:r>
              <a:rPr lang="en-US" dirty="0"/>
              <a:t>Honesty </a:t>
            </a:r>
          </a:p>
          <a:p>
            <a:pPr lvl="1"/>
            <a:r>
              <a:rPr lang="en-US" dirty="0" smtClean="0"/>
              <a:t>Fairness</a:t>
            </a:r>
          </a:p>
          <a:p>
            <a:r>
              <a:rPr lang="en-US" dirty="0" smtClean="0"/>
              <a:t>Previous experience</a:t>
            </a:r>
          </a:p>
          <a:p>
            <a:pPr lvl="1"/>
            <a:r>
              <a:rPr lang="en-US" dirty="0" smtClean="0"/>
              <a:t>Not taking the easy way out by cheating on a test</a:t>
            </a:r>
          </a:p>
          <a:p>
            <a:pPr lvl="1"/>
            <a:r>
              <a:rPr lang="en-US" dirty="0" smtClean="0"/>
              <a:t>Halloween: Only taking one piece of candy i.e. doing the right thing when no one is watching</a:t>
            </a:r>
          </a:p>
          <a:p>
            <a:pPr lvl="1"/>
            <a:r>
              <a:rPr lang="en-US" dirty="0" smtClean="0"/>
              <a:t>Generally, taking the high road or not taking the easy route</a:t>
            </a:r>
          </a:p>
        </p:txBody>
      </p:sp>
    </p:spTree>
    <p:extLst>
      <p:ext uri="{BB962C8B-B14F-4D97-AF65-F5344CB8AC3E}">
        <p14:creationId xmlns:p14="http://schemas.microsoft.com/office/powerpoint/2010/main" val="36591259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smtClean="0"/>
              <a:t>The Mexico City Suburb Mayor and Virtues</a:t>
            </a:r>
            <a:endParaRPr lang="en-US" sz="4400" dirty="0"/>
          </a:p>
        </p:txBody>
      </p:sp>
      <p:sp>
        <p:nvSpPr>
          <p:cNvPr id="3" name="Content Placeholder 2"/>
          <p:cNvSpPr>
            <a:spLocks noGrp="1"/>
          </p:cNvSpPr>
          <p:nvPr>
            <p:ph idx="1"/>
          </p:nvPr>
        </p:nvSpPr>
        <p:spPr>
          <a:xfrm>
            <a:off x="571500" y="1905000"/>
            <a:ext cx="8001000" cy="4603460"/>
          </a:xfrm>
        </p:spPr>
        <p:txBody>
          <a:bodyPr>
            <a:normAutofit fontScale="62500" lnSpcReduction="20000"/>
          </a:bodyPr>
          <a:lstStyle/>
          <a:p>
            <a:r>
              <a:rPr lang="en-US" dirty="0" smtClean="0"/>
              <a:t>Situation: Could the mayor’s actions of canceling traffic tickets be considered part of the government’s role in virtue ethics, and if so what virtues? What effect would this have in developing better practitioners of those virtues?</a:t>
            </a:r>
          </a:p>
          <a:p>
            <a:r>
              <a:rPr lang="en-US" dirty="0" smtClean="0"/>
              <a:t>Yes</a:t>
            </a:r>
          </a:p>
          <a:p>
            <a:r>
              <a:rPr lang="en-US" dirty="0" smtClean="0"/>
              <a:t>Virtues Instilled</a:t>
            </a:r>
            <a:endParaRPr lang="en-US" dirty="0"/>
          </a:p>
          <a:p>
            <a:pPr lvl="1"/>
            <a:r>
              <a:rPr lang="en-US" dirty="0"/>
              <a:t>Honesty </a:t>
            </a:r>
          </a:p>
          <a:p>
            <a:pPr lvl="1"/>
            <a:r>
              <a:rPr lang="en-US" dirty="0" smtClean="0"/>
              <a:t>Fairness</a:t>
            </a:r>
          </a:p>
          <a:p>
            <a:pPr lvl="1"/>
            <a:r>
              <a:rPr lang="en-US" dirty="0" smtClean="0"/>
              <a:t>Obedience</a:t>
            </a:r>
            <a:endParaRPr lang="en-US" dirty="0"/>
          </a:p>
          <a:p>
            <a:pPr lvl="1"/>
            <a:r>
              <a:rPr lang="en-US" dirty="0" smtClean="0"/>
              <a:t>Integrity</a:t>
            </a:r>
            <a:endParaRPr lang="en-US" dirty="0"/>
          </a:p>
          <a:p>
            <a:pPr lvl="1"/>
            <a:r>
              <a:rPr lang="en-US" dirty="0" smtClean="0"/>
              <a:t>Self accountability</a:t>
            </a:r>
          </a:p>
          <a:p>
            <a:r>
              <a:rPr lang="en-US" dirty="0" smtClean="0"/>
              <a:t>Provides for a primary tasks of ethics:</a:t>
            </a:r>
          </a:p>
          <a:p>
            <a:pPr lvl="1"/>
            <a:r>
              <a:rPr lang="en-US" dirty="0" smtClean="0"/>
              <a:t>Provide education about those virtues (towards the self and family)</a:t>
            </a:r>
          </a:p>
          <a:p>
            <a:pPr lvl="1"/>
            <a:r>
              <a:rPr lang="en-US" dirty="0"/>
              <a:t>P</a:t>
            </a:r>
            <a:r>
              <a:rPr lang="en-US" dirty="0" smtClean="0"/>
              <a:t>rovide experience using those virtues to better represent society</a:t>
            </a:r>
          </a:p>
          <a:p>
            <a:pPr lvl="1"/>
            <a:r>
              <a:rPr lang="en-US" dirty="0" smtClean="0"/>
              <a:t>Allows the people to grow and develop together</a:t>
            </a:r>
          </a:p>
          <a:p>
            <a:pPr marL="457200" lvl="1" indent="0">
              <a:buNone/>
            </a:pPr>
            <a:endParaRPr lang="en-US" dirty="0" smtClean="0"/>
          </a:p>
          <a:p>
            <a:pPr lvl="1"/>
            <a:endParaRPr lang="en-US" dirty="0"/>
          </a:p>
        </p:txBody>
      </p:sp>
    </p:spTree>
    <p:extLst>
      <p:ext uri="{BB962C8B-B14F-4D97-AF65-F5344CB8AC3E}">
        <p14:creationId xmlns:p14="http://schemas.microsoft.com/office/powerpoint/2010/main" val="164080593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10" end="10"/>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Synopsis</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Setting: Mexico City, Mexico</a:t>
            </a:r>
          </a:p>
          <a:p>
            <a:r>
              <a:rPr lang="en-US" dirty="0" smtClean="0"/>
              <a:t>Traffic officers pull over cars, officer presents law confirmation of prohibited action, driver slips a bribe (</a:t>
            </a:r>
            <a:r>
              <a:rPr lang="en-US" i="1" dirty="0" err="1" smtClean="0"/>
              <a:t>mordidas</a:t>
            </a:r>
            <a:r>
              <a:rPr lang="en-US" dirty="0" smtClean="0"/>
              <a:t> in Spanish)</a:t>
            </a:r>
          </a:p>
          <a:p>
            <a:r>
              <a:rPr lang="en-US" dirty="0" smtClean="0"/>
              <a:t>Smooth, efficient, and routine transaction widely accepted by both officers and drivers</a:t>
            </a:r>
          </a:p>
          <a:p>
            <a:r>
              <a:rPr lang="en-US" dirty="0" smtClean="0"/>
              <a:t>Suburb mayor single handedly makes traffic tickets illegal, resulting in stopped payoffs but a free driving zone in suburb</a:t>
            </a:r>
          </a:p>
          <a:p>
            <a:r>
              <a:rPr lang="en-US" dirty="0" smtClean="0"/>
              <a:t>Despite being wrong, the process is economically efficient, cutting out the middle men in getting officers paid</a:t>
            </a:r>
          </a:p>
          <a:p>
            <a:r>
              <a:rPr lang="en-US" dirty="0" smtClean="0"/>
              <a:t>Video: </a:t>
            </a:r>
            <a:r>
              <a:rPr lang="en-US" dirty="0" smtClean="0">
                <a:hlinkClick r:id="rId2"/>
              </a:rPr>
              <a:t>http</a:t>
            </a:r>
            <a:r>
              <a:rPr lang="en-US" dirty="0">
                <a:hlinkClick r:id="rId2"/>
              </a:rPr>
              <a:t>://businessethicsworkshop.com/Chapter_4/Mordida%20in%20the%</a:t>
            </a:r>
            <a:r>
              <a:rPr lang="en-US" dirty="0" smtClean="0">
                <a:hlinkClick r:id="rId2"/>
              </a:rPr>
              <a:t>20booklet.html</a:t>
            </a:r>
            <a:endParaRPr lang="en-US" dirty="0" smtClean="0"/>
          </a:p>
          <a:p>
            <a:endParaRPr lang="en-US" dirty="0"/>
          </a:p>
        </p:txBody>
      </p:sp>
    </p:spTree>
    <p:extLst>
      <p:ext uri="{BB962C8B-B14F-4D97-AF65-F5344CB8AC3E}">
        <p14:creationId xmlns:p14="http://schemas.microsoft.com/office/powerpoint/2010/main" val="35760175"/>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smtClean="0"/>
              <a:t>Cultural Relativism vs. Traditional Ethical </a:t>
            </a:r>
            <a:r>
              <a:rPr lang="en-US" sz="4400" dirty="0"/>
              <a:t>T</a:t>
            </a:r>
            <a:r>
              <a:rPr lang="en-US" sz="4400" dirty="0" smtClean="0"/>
              <a:t>heories</a:t>
            </a:r>
            <a:endParaRPr lang="en-US" sz="4400" dirty="0"/>
          </a:p>
        </p:txBody>
      </p:sp>
      <p:sp>
        <p:nvSpPr>
          <p:cNvPr id="3" name="Content Placeholder 2"/>
          <p:cNvSpPr>
            <a:spLocks noGrp="1"/>
          </p:cNvSpPr>
          <p:nvPr>
            <p:ph idx="1"/>
          </p:nvPr>
        </p:nvSpPr>
        <p:spPr/>
        <p:txBody>
          <a:bodyPr>
            <a:normAutofit fontScale="92500" lnSpcReduction="10000"/>
          </a:bodyPr>
          <a:lstStyle/>
          <a:p>
            <a:r>
              <a:rPr lang="en-US" dirty="0" smtClean="0"/>
              <a:t>Cultural Relativism = </a:t>
            </a:r>
            <a:r>
              <a:rPr lang="en-US" dirty="0"/>
              <a:t>The suspicion that values </a:t>
            </a:r>
            <a:r>
              <a:rPr lang="en-US" dirty="0" smtClean="0"/>
              <a:t>and morality </a:t>
            </a:r>
            <a:r>
              <a:rPr lang="en-US" dirty="0"/>
              <a:t>are culture </a:t>
            </a:r>
            <a:r>
              <a:rPr lang="en-US" dirty="0" smtClean="0"/>
              <a:t>specific and </a:t>
            </a:r>
            <a:r>
              <a:rPr lang="en-US" dirty="0"/>
              <a:t>not the result of </a:t>
            </a:r>
            <a:r>
              <a:rPr lang="en-US" dirty="0" smtClean="0"/>
              <a:t>universal reason</a:t>
            </a:r>
            <a:r>
              <a:rPr lang="en-US" dirty="0"/>
              <a:t>. They’re what </a:t>
            </a:r>
            <a:r>
              <a:rPr lang="en-US" dirty="0" smtClean="0"/>
              <a:t>a community believes</a:t>
            </a:r>
            <a:r>
              <a:rPr lang="en-US" dirty="0"/>
              <a:t>.</a:t>
            </a:r>
            <a:endParaRPr lang="en-US" dirty="0" smtClean="0"/>
          </a:p>
          <a:p>
            <a:r>
              <a:rPr lang="en-US" dirty="0" smtClean="0"/>
              <a:t>Traditional Ethical Theories = Formulating </a:t>
            </a:r>
            <a:r>
              <a:rPr lang="en-US" dirty="0"/>
              <a:t>rules for action that everyone—people in all times, places, and communities—must obey </a:t>
            </a:r>
            <a:r>
              <a:rPr lang="en-US" dirty="0" smtClean="0"/>
              <a:t>if they </a:t>
            </a:r>
            <a:r>
              <a:rPr lang="en-US" dirty="0"/>
              <a:t>want to consider themselves ethically responsible</a:t>
            </a:r>
            <a:r>
              <a:rPr lang="en-US" dirty="0" smtClean="0"/>
              <a:t>.</a:t>
            </a:r>
          </a:p>
          <a:p>
            <a:r>
              <a:rPr lang="en-US" dirty="0" smtClean="0"/>
              <a:t>Confliction: For cultural relativism, all guidelines are culture specific and one set of rules is not wrong or inferior to another. Conversely, traditional ethics are to be followed in all cultures</a:t>
            </a:r>
            <a:endParaRPr lang="en-US" dirty="0"/>
          </a:p>
        </p:txBody>
      </p:sp>
    </p:spTree>
    <p:extLst>
      <p:ext uri="{BB962C8B-B14F-4D97-AF65-F5344CB8AC3E}">
        <p14:creationId xmlns:p14="http://schemas.microsoft.com/office/powerpoint/2010/main" val="2555972458"/>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Traffic Ticket System in Mexico City</a:t>
            </a:r>
            <a:endParaRPr lang="en-US" dirty="0"/>
          </a:p>
        </p:txBody>
      </p:sp>
      <p:sp>
        <p:nvSpPr>
          <p:cNvPr id="3" name="Content Placeholder 2"/>
          <p:cNvSpPr>
            <a:spLocks noGrp="1"/>
          </p:cNvSpPr>
          <p:nvPr>
            <p:ph idx="1"/>
          </p:nvPr>
        </p:nvSpPr>
        <p:spPr>
          <a:xfrm>
            <a:off x="571500" y="1905000"/>
            <a:ext cx="8001000" cy="4540800"/>
          </a:xfrm>
        </p:spPr>
        <p:txBody>
          <a:bodyPr>
            <a:normAutofit fontScale="62500" lnSpcReduction="20000"/>
          </a:bodyPr>
          <a:lstStyle/>
          <a:p>
            <a:r>
              <a:rPr lang="en-US" dirty="0" smtClean="0"/>
              <a:t>Values</a:t>
            </a:r>
          </a:p>
          <a:p>
            <a:pPr lvl="1"/>
            <a:r>
              <a:rPr lang="en-US" dirty="0" smtClean="0"/>
              <a:t>Inconsistency</a:t>
            </a:r>
          </a:p>
          <a:p>
            <a:pPr lvl="1"/>
            <a:r>
              <a:rPr lang="en-US" dirty="0" smtClean="0"/>
              <a:t>Ease</a:t>
            </a:r>
          </a:p>
          <a:p>
            <a:pPr lvl="1"/>
            <a:r>
              <a:rPr lang="en-US" dirty="0" smtClean="0"/>
              <a:t>Efficient</a:t>
            </a:r>
          </a:p>
          <a:p>
            <a:r>
              <a:rPr lang="en-US" dirty="0" smtClean="0"/>
              <a:t>Advantages</a:t>
            </a:r>
          </a:p>
          <a:p>
            <a:pPr lvl="1"/>
            <a:r>
              <a:rPr lang="en-US" dirty="0" smtClean="0"/>
              <a:t>Equitable distribution of wealth</a:t>
            </a:r>
          </a:p>
          <a:p>
            <a:pPr lvl="1"/>
            <a:r>
              <a:rPr lang="en-US" dirty="0" smtClean="0"/>
              <a:t>Cuts down on government costs and court traffic</a:t>
            </a:r>
          </a:p>
          <a:p>
            <a:pPr lvl="1"/>
            <a:r>
              <a:rPr lang="en-US" dirty="0" smtClean="0"/>
              <a:t>Money always goes to the officers</a:t>
            </a:r>
          </a:p>
          <a:p>
            <a:r>
              <a:rPr lang="en-US" dirty="0" smtClean="0"/>
              <a:t>Ethical Justification</a:t>
            </a:r>
          </a:p>
          <a:p>
            <a:pPr lvl="1"/>
            <a:r>
              <a:rPr lang="en-US" dirty="0" smtClean="0"/>
              <a:t>Cultural relativism:</a:t>
            </a:r>
          </a:p>
          <a:p>
            <a:pPr lvl="2"/>
            <a:r>
              <a:rPr lang="en-US" dirty="0" err="1" smtClean="0"/>
              <a:t>Mordidas</a:t>
            </a:r>
            <a:r>
              <a:rPr lang="en-US" dirty="0" smtClean="0"/>
              <a:t> is a long standing and </a:t>
            </a:r>
            <a:r>
              <a:rPr lang="en-US" dirty="0"/>
              <a:t>a</a:t>
            </a:r>
            <a:r>
              <a:rPr lang="en-US" dirty="0" smtClean="0"/>
              <a:t>ccepted means of transaction between the police officials and the violators. </a:t>
            </a:r>
          </a:p>
          <a:p>
            <a:pPr lvl="2"/>
            <a:r>
              <a:rPr lang="en-US" dirty="0" smtClean="0"/>
              <a:t>Help cops survive</a:t>
            </a:r>
          </a:p>
          <a:p>
            <a:pPr lvl="2"/>
            <a:r>
              <a:rPr lang="en-US" dirty="0" smtClean="0"/>
              <a:t>Cops are not paid as much as they are in US</a:t>
            </a:r>
          </a:p>
        </p:txBody>
      </p:sp>
    </p:spTree>
    <p:extLst>
      <p:ext uri="{BB962C8B-B14F-4D97-AF65-F5344CB8AC3E}">
        <p14:creationId xmlns:p14="http://schemas.microsoft.com/office/powerpoint/2010/main" val="124391220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11" end="11"/>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Traffic Ticket System in </a:t>
            </a:r>
            <a:r>
              <a:rPr lang="en-US" dirty="0" smtClean="0"/>
              <a:t>the United States</a:t>
            </a:r>
            <a:endParaRPr lang="en-US" dirty="0"/>
          </a:p>
        </p:txBody>
      </p:sp>
      <p:sp>
        <p:nvSpPr>
          <p:cNvPr id="3" name="Content Placeholder 2"/>
          <p:cNvSpPr>
            <a:spLocks noGrp="1"/>
          </p:cNvSpPr>
          <p:nvPr>
            <p:ph idx="1"/>
          </p:nvPr>
        </p:nvSpPr>
        <p:spPr>
          <a:xfrm>
            <a:off x="571500" y="1904999"/>
            <a:ext cx="8001000" cy="4455425"/>
          </a:xfrm>
        </p:spPr>
        <p:txBody>
          <a:bodyPr>
            <a:normAutofit fontScale="70000" lnSpcReduction="20000"/>
          </a:bodyPr>
          <a:lstStyle/>
          <a:p>
            <a:r>
              <a:rPr lang="en-US" dirty="0" smtClean="0"/>
              <a:t>Values</a:t>
            </a:r>
          </a:p>
          <a:p>
            <a:pPr lvl="1"/>
            <a:r>
              <a:rPr lang="en-US" dirty="0" smtClean="0"/>
              <a:t>Integrity</a:t>
            </a:r>
          </a:p>
          <a:p>
            <a:pPr lvl="1"/>
            <a:r>
              <a:rPr lang="en-US" dirty="0" smtClean="0"/>
              <a:t>Accountability</a:t>
            </a:r>
          </a:p>
          <a:p>
            <a:pPr lvl="1"/>
            <a:r>
              <a:rPr lang="en-US" dirty="0" smtClean="0"/>
              <a:t>Fairness</a:t>
            </a:r>
            <a:endParaRPr lang="en-US" dirty="0"/>
          </a:p>
          <a:p>
            <a:r>
              <a:rPr lang="en-US" dirty="0" smtClean="0"/>
              <a:t>Advantages</a:t>
            </a:r>
          </a:p>
          <a:p>
            <a:pPr lvl="1"/>
            <a:r>
              <a:rPr lang="en-US" dirty="0" smtClean="0"/>
              <a:t>Universality</a:t>
            </a:r>
          </a:p>
          <a:p>
            <a:pPr lvl="1"/>
            <a:r>
              <a:rPr lang="en-US" dirty="0" smtClean="0"/>
              <a:t>Consistency and protocol</a:t>
            </a:r>
            <a:endParaRPr lang="en-US" dirty="0"/>
          </a:p>
          <a:p>
            <a:r>
              <a:rPr lang="en-US" dirty="0"/>
              <a:t>Ethical </a:t>
            </a:r>
            <a:r>
              <a:rPr lang="en-US" dirty="0" smtClean="0"/>
              <a:t>Justification</a:t>
            </a:r>
          </a:p>
          <a:p>
            <a:pPr lvl="1"/>
            <a:r>
              <a:rPr lang="en-US" dirty="0" smtClean="0"/>
              <a:t>Idea of fairness:</a:t>
            </a:r>
          </a:p>
          <a:p>
            <a:pPr lvl="2"/>
            <a:r>
              <a:rPr lang="en-US" dirty="0" smtClean="0"/>
              <a:t>Aristotle: treat equals equally and unequal unequally (progressive nature of ticket)</a:t>
            </a:r>
          </a:p>
          <a:p>
            <a:pPr lvl="2"/>
            <a:r>
              <a:rPr lang="en-US" dirty="0" smtClean="0"/>
              <a:t>Right to trial</a:t>
            </a:r>
          </a:p>
          <a:p>
            <a:pPr lvl="1"/>
            <a:r>
              <a:rPr lang="en-US" dirty="0" smtClean="0"/>
              <a:t>Community </a:t>
            </a:r>
            <a:r>
              <a:rPr lang="en-US" dirty="0"/>
              <a:t>as a whole benefits</a:t>
            </a:r>
          </a:p>
          <a:p>
            <a:pPr marL="1371600" lvl="3" indent="0">
              <a:buNone/>
            </a:pPr>
            <a:endParaRPr lang="en-US" dirty="0"/>
          </a:p>
          <a:p>
            <a:endParaRPr lang="en-US" dirty="0"/>
          </a:p>
        </p:txBody>
      </p:sp>
    </p:spTree>
    <p:extLst>
      <p:ext uri="{BB962C8B-B14F-4D97-AF65-F5344CB8AC3E}">
        <p14:creationId xmlns:p14="http://schemas.microsoft.com/office/powerpoint/2010/main" val="23423721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Mexico City vs. USA Ticket Systems: Does Mexico City’s Prevail?</a:t>
            </a:r>
            <a:endParaRPr lang="en-US" sz="3600" dirty="0"/>
          </a:p>
        </p:txBody>
      </p:sp>
      <p:sp>
        <p:nvSpPr>
          <p:cNvPr id="3" name="Content Placeholder 2"/>
          <p:cNvSpPr>
            <a:spLocks noGrp="1"/>
          </p:cNvSpPr>
          <p:nvPr>
            <p:ph idx="1"/>
          </p:nvPr>
        </p:nvSpPr>
        <p:spPr/>
        <p:txBody>
          <a:bodyPr>
            <a:normAutofit fontScale="92500" lnSpcReduction="20000"/>
          </a:bodyPr>
          <a:lstStyle/>
          <a:p>
            <a:r>
              <a:rPr lang="en-US" dirty="0" smtClean="0"/>
              <a:t>Yes.</a:t>
            </a:r>
          </a:p>
          <a:p>
            <a:pPr lvl="1"/>
            <a:r>
              <a:rPr lang="en-US" dirty="0" smtClean="0"/>
              <a:t>Cops in Mexico are paid much less than in US </a:t>
            </a:r>
          </a:p>
          <a:p>
            <a:pPr lvl="1"/>
            <a:r>
              <a:rPr lang="en-US" dirty="0" smtClean="0"/>
              <a:t>Widely Accepted and long standing in Mexico</a:t>
            </a:r>
          </a:p>
          <a:p>
            <a:pPr lvl="1"/>
            <a:r>
              <a:rPr lang="en-US" dirty="0" smtClean="0"/>
              <a:t>Trust issues between government and people</a:t>
            </a:r>
          </a:p>
          <a:p>
            <a:pPr lvl="2"/>
            <a:r>
              <a:rPr lang="en-US" dirty="0" smtClean="0"/>
              <a:t>Money may end up with a corrupt political</a:t>
            </a:r>
          </a:p>
          <a:p>
            <a:pPr lvl="1"/>
            <a:r>
              <a:rPr lang="en-US" dirty="0" smtClean="0"/>
              <a:t>Not enough money to run an efficient court system</a:t>
            </a:r>
          </a:p>
          <a:p>
            <a:r>
              <a:rPr lang="en-US" dirty="0" smtClean="0"/>
              <a:t>No</a:t>
            </a:r>
          </a:p>
          <a:p>
            <a:pPr lvl="1"/>
            <a:r>
              <a:rPr lang="en-US" dirty="0" smtClean="0"/>
              <a:t>Encouraging corruption (slippery slope)</a:t>
            </a:r>
          </a:p>
          <a:p>
            <a:pPr lvl="1"/>
            <a:r>
              <a:rPr lang="en-US" dirty="0" smtClean="0"/>
              <a:t>Makes the law subjective</a:t>
            </a:r>
          </a:p>
          <a:p>
            <a:pPr lvl="2"/>
            <a:r>
              <a:rPr lang="en-US" dirty="0" smtClean="0"/>
              <a:t>Allows upper class to be beyond reproach</a:t>
            </a:r>
          </a:p>
          <a:p>
            <a:pPr lvl="1"/>
            <a:endParaRPr lang="en-US" dirty="0" smtClean="0"/>
          </a:p>
          <a:p>
            <a:pPr lvl="1"/>
            <a:endParaRPr lang="en-US" dirty="0"/>
          </a:p>
        </p:txBody>
      </p:sp>
    </p:spTree>
    <p:extLst>
      <p:ext uri="{BB962C8B-B14F-4D97-AF65-F5344CB8AC3E}">
        <p14:creationId xmlns:p14="http://schemas.microsoft.com/office/powerpoint/2010/main" val="117487321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FedEx Branch visit in Mexico City</a:t>
            </a:r>
            <a:endParaRPr lang="en-US" dirty="0"/>
          </a:p>
        </p:txBody>
      </p:sp>
      <p:sp>
        <p:nvSpPr>
          <p:cNvPr id="3" name="Content Placeholder 2"/>
          <p:cNvSpPr>
            <a:spLocks noGrp="1"/>
          </p:cNvSpPr>
          <p:nvPr>
            <p:ph idx="1"/>
          </p:nvPr>
        </p:nvSpPr>
        <p:spPr/>
        <p:txBody>
          <a:bodyPr/>
          <a:lstStyle/>
          <a:p>
            <a:r>
              <a:rPr lang="en-US" dirty="0" smtClean="0"/>
              <a:t>Situation: Does </a:t>
            </a:r>
            <a:r>
              <a:rPr lang="en-US" dirty="0" err="1" smtClean="0"/>
              <a:t>culturalist</a:t>
            </a:r>
            <a:r>
              <a:rPr lang="en-US" dirty="0" smtClean="0"/>
              <a:t> ethics support your reimbursement claim to FedEx for two </a:t>
            </a:r>
            <a:r>
              <a:rPr lang="en-US" dirty="0" err="1"/>
              <a:t>m</a:t>
            </a:r>
            <a:r>
              <a:rPr lang="en-US" dirty="0" err="1" smtClean="0"/>
              <a:t>ordidas</a:t>
            </a:r>
            <a:r>
              <a:rPr lang="en-US" dirty="0" smtClean="0"/>
              <a:t> paid out-of-pocket?</a:t>
            </a:r>
          </a:p>
          <a:p>
            <a:r>
              <a:rPr lang="en-US" dirty="0" smtClean="0"/>
              <a:t>No</a:t>
            </a:r>
          </a:p>
          <a:p>
            <a:pPr lvl="1"/>
            <a:r>
              <a:rPr lang="en-US" dirty="0" smtClean="0"/>
              <a:t>Traffic ticket is a personal demeanor and the company should not pay for it. </a:t>
            </a:r>
            <a:endParaRPr lang="en-US" dirty="0" smtClean="0"/>
          </a:p>
          <a:p>
            <a:pPr lvl="1"/>
            <a:r>
              <a:rPr lang="en-US" dirty="0" smtClean="0"/>
              <a:t>FCPA and Mexican government</a:t>
            </a:r>
            <a:endParaRPr lang="en-US" dirty="0"/>
          </a:p>
        </p:txBody>
      </p:sp>
    </p:spTree>
    <p:extLst>
      <p:ext uri="{BB962C8B-B14F-4D97-AF65-F5344CB8AC3E}">
        <p14:creationId xmlns:p14="http://schemas.microsoft.com/office/powerpoint/2010/main" val="79000575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FedEx New Recruits</a:t>
            </a:r>
            <a:endParaRPr lang="en-US" dirty="0"/>
          </a:p>
        </p:txBody>
      </p:sp>
      <p:sp>
        <p:nvSpPr>
          <p:cNvPr id="3" name="Content Placeholder 2"/>
          <p:cNvSpPr>
            <a:spLocks noGrp="1"/>
          </p:cNvSpPr>
          <p:nvPr>
            <p:ph idx="1"/>
          </p:nvPr>
        </p:nvSpPr>
        <p:spPr/>
        <p:txBody>
          <a:bodyPr/>
          <a:lstStyle/>
          <a:p>
            <a:r>
              <a:rPr lang="en-US" dirty="0" smtClean="0"/>
              <a:t>Situation: New FedEx recruits come to Mexico City. For </a:t>
            </a:r>
            <a:r>
              <a:rPr lang="en-US" dirty="0" err="1" smtClean="0"/>
              <a:t>mordidas</a:t>
            </a:r>
            <a:r>
              <a:rPr lang="en-US" dirty="0" smtClean="0"/>
              <a:t> advice, do you counsel a </a:t>
            </a:r>
            <a:r>
              <a:rPr lang="en-US" dirty="0" err="1" smtClean="0"/>
              <a:t>culturalist</a:t>
            </a:r>
            <a:r>
              <a:rPr lang="en-US" dirty="0" smtClean="0"/>
              <a:t> approach or advise to obey the books?</a:t>
            </a:r>
          </a:p>
          <a:p>
            <a:r>
              <a:rPr lang="en-US" dirty="0" smtClean="0"/>
              <a:t>Obey by the book</a:t>
            </a:r>
          </a:p>
          <a:p>
            <a:pPr lvl="1"/>
            <a:r>
              <a:rPr lang="en-US" dirty="0" smtClean="0"/>
              <a:t>Consistency and accountability: Not compromising the values of the company</a:t>
            </a:r>
            <a:endParaRPr lang="en-US" dirty="0" smtClean="0"/>
          </a:p>
          <a:p>
            <a:pPr lvl="1"/>
            <a:r>
              <a:rPr lang="en-US" dirty="0" smtClean="0"/>
              <a:t>Kant: 1</a:t>
            </a:r>
            <a:r>
              <a:rPr lang="en-US" baseline="30000" dirty="0" smtClean="0"/>
              <a:t>st</a:t>
            </a:r>
            <a:r>
              <a:rPr lang="en-US" dirty="0" smtClean="0"/>
              <a:t> version of categorical imperative: universalized action. </a:t>
            </a:r>
            <a:r>
              <a:rPr lang="en-US" dirty="0" err="1" smtClean="0"/>
              <a:t>Mordidas</a:t>
            </a:r>
            <a:r>
              <a:rPr lang="en-US" dirty="0" smtClean="0"/>
              <a:t> would screw up Mexico. </a:t>
            </a:r>
            <a:endParaRPr lang="en-US" dirty="0"/>
          </a:p>
        </p:txBody>
      </p:sp>
    </p:spTree>
    <p:extLst>
      <p:ext uri="{BB962C8B-B14F-4D97-AF65-F5344CB8AC3E}">
        <p14:creationId xmlns:p14="http://schemas.microsoft.com/office/powerpoint/2010/main" val="58652785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smtClean="0"/>
              <a:t>Office Space in Mexico City: Accept the Cash Gift?</a:t>
            </a:r>
            <a:endParaRPr lang="en-US" sz="4800" dirty="0"/>
          </a:p>
        </p:txBody>
      </p:sp>
      <p:sp>
        <p:nvSpPr>
          <p:cNvPr id="3" name="Content Placeholder 2"/>
          <p:cNvSpPr>
            <a:spLocks noGrp="1"/>
          </p:cNvSpPr>
          <p:nvPr>
            <p:ph idx="1"/>
          </p:nvPr>
        </p:nvSpPr>
        <p:spPr/>
        <p:txBody>
          <a:bodyPr>
            <a:normAutofit lnSpcReduction="10000"/>
          </a:bodyPr>
          <a:lstStyle/>
          <a:p>
            <a:r>
              <a:rPr lang="en-US" dirty="0" smtClean="0"/>
              <a:t>Situation: You are opening a new FedEx office in Mexico City. Do you play </a:t>
            </a:r>
            <a:r>
              <a:rPr lang="en-US" dirty="0"/>
              <a:t>by local rules and </a:t>
            </a:r>
            <a:r>
              <a:rPr lang="en-US" dirty="0" smtClean="0"/>
              <a:t>take </a:t>
            </a:r>
            <a:r>
              <a:rPr lang="en-US" dirty="0"/>
              <a:t>a generous cash gift in exchange </a:t>
            </a:r>
            <a:r>
              <a:rPr lang="en-US" dirty="0" smtClean="0"/>
              <a:t>for a certain office space?</a:t>
            </a:r>
            <a:endParaRPr lang="en-US" dirty="0"/>
          </a:p>
          <a:p>
            <a:r>
              <a:rPr lang="en-US" dirty="0" smtClean="0"/>
              <a:t>Yes</a:t>
            </a:r>
          </a:p>
          <a:p>
            <a:pPr lvl="1"/>
            <a:r>
              <a:rPr lang="en-US" dirty="0"/>
              <a:t>Location is of utmost priority because of the nature of the industry FedEx is in.</a:t>
            </a:r>
          </a:p>
          <a:p>
            <a:pPr lvl="1"/>
            <a:r>
              <a:rPr lang="en-US" dirty="0" smtClean="0"/>
              <a:t>We </a:t>
            </a:r>
            <a:r>
              <a:rPr lang="en-US" dirty="0" smtClean="0"/>
              <a:t>will be paying the money back in rent</a:t>
            </a:r>
          </a:p>
          <a:p>
            <a:pPr lvl="1"/>
            <a:r>
              <a:rPr lang="en-US" dirty="0" smtClean="0"/>
              <a:t>It is a gift (incentive).</a:t>
            </a:r>
          </a:p>
          <a:p>
            <a:pPr lvl="1"/>
            <a:r>
              <a:rPr lang="en-US" dirty="0" smtClean="0"/>
              <a:t>Win – win. Person offering the most money might have a better place. </a:t>
            </a:r>
          </a:p>
        </p:txBody>
      </p:sp>
    </p:spTree>
    <p:extLst>
      <p:ext uri="{BB962C8B-B14F-4D97-AF65-F5344CB8AC3E}">
        <p14:creationId xmlns:p14="http://schemas.microsoft.com/office/powerpoint/2010/main" val="24027746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Travelogue">
  <a:themeElements>
    <a:clrScheme name="Travelogue">
      <a:dk1>
        <a:sysClr val="windowText" lastClr="000000"/>
      </a:dk1>
      <a:lt1>
        <a:srgbClr val="EAC968"/>
      </a:lt1>
      <a:dk2>
        <a:srgbClr val="2A2515"/>
      </a:dk2>
      <a:lt2>
        <a:srgbClr val="82682C"/>
      </a:lt2>
      <a:accent1>
        <a:srgbClr val="B74D21"/>
      </a:accent1>
      <a:accent2>
        <a:srgbClr val="A32323"/>
      </a:accent2>
      <a:accent3>
        <a:srgbClr val="4576A3"/>
      </a:accent3>
      <a:accent4>
        <a:srgbClr val="615D9A"/>
      </a:accent4>
      <a:accent5>
        <a:srgbClr val="67924B"/>
      </a:accent5>
      <a:accent6>
        <a:srgbClr val="BF7B1B"/>
      </a:accent6>
      <a:hlink>
        <a:srgbClr val="99350B"/>
      </a:hlink>
      <a:folHlink>
        <a:srgbClr val="785140"/>
      </a:folHlink>
    </a:clrScheme>
    <a:fontScheme name="Travelogue">
      <a:majorFont>
        <a:latin typeface="Calisto MT"/>
        <a:ea typeface=""/>
        <a:cs typeface=""/>
        <a:font script="Jpan" typeface="ＭＳ 明朝"/>
        <a:font script="Hans" typeface="宋体"/>
        <a:font script="Hant" typeface="新細明體"/>
      </a:majorFont>
      <a:minorFont>
        <a:latin typeface="Calisto MT"/>
        <a:ea typeface=""/>
        <a:cs typeface=""/>
        <a:font script="Jpan" typeface="ＭＳ 明朝"/>
        <a:font script="Hans" typeface="宋体"/>
        <a:font script="Hant" typeface="新細明體"/>
      </a:minorFont>
    </a:fontScheme>
    <a:fmtScheme name="Travelogue">
      <a:fillStyleLst>
        <a:solidFill>
          <a:schemeClr val="phClr"/>
        </a:solidFill>
        <a:blipFill rotWithShape="1">
          <a:blip xmlns:r="http://schemas.openxmlformats.org/officeDocument/2006/relationships" r:embed="rId1">
            <a:duotone>
              <a:schemeClr val="phClr">
                <a:shade val="20000"/>
                <a:satMod val="130000"/>
              </a:schemeClr>
              <a:schemeClr val="phClr">
                <a:tint val="80000"/>
                <a:satMod val="150000"/>
              </a:schemeClr>
            </a:duotone>
          </a:blip>
          <a:tile tx="0" ty="0" sx="50000" sy="50000" flip="none" algn="tl"/>
        </a:blipFill>
        <a:blipFill rotWithShape="1">
          <a:blip xmlns:r="http://schemas.openxmlformats.org/officeDocument/2006/relationships" r:embed="rId2">
            <a:duotone>
              <a:schemeClr val="phClr">
                <a:shade val="20000"/>
                <a:satMod val="130000"/>
              </a:schemeClr>
              <a:schemeClr val="phClr">
                <a:tint val="80000"/>
                <a:satMod val="150000"/>
              </a:schemeClr>
            </a:duotone>
          </a:blip>
          <a:tile tx="0" ty="0" sx="50000" sy="50000" flip="none" algn="tl"/>
        </a:blip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dir="6600000" sx="102000" sy="102000" rotWithShape="0">
              <a:srgbClr val="000000">
                <a:alpha val="35000"/>
              </a:srgbClr>
            </a:outerShdw>
          </a:effectLst>
        </a:effectStyle>
        <a:effectStyle>
          <a:effectLst>
            <a:outerShdw blurRad="88900" dist="63500" dir="2400000" rotWithShape="0">
              <a:srgbClr val="000000">
                <a:alpha val="50000"/>
              </a:srgbClr>
            </a:outerShdw>
          </a:effectLst>
          <a:scene3d>
            <a:camera prst="orthographicFront">
              <a:rot lat="0" lon="0" rev="0"/>
            </a:camera>
            <a:lightRig rig="sunset" dir="t">
              <a:rot lat="0" lon="0" rev="4200000"/>
            </a:lightRig>
          </a:scene3d>
          <a:sp3d>
            <a:bevelT w="63500" h="25400" prst="coolSlant"/>
          </a:sp3d>
        </a:effectStyle>
      </a:effectStyleLst>
      <a:bgFillStyleLst>
        <a:solidFill>
          <a:schemeClr val="phClr"/>
        </a:solidFill>
        <a:gradFill rotWithShape="1">
          <a:gsLst>
            <a:gs pos="0">
              <a:schemeClr val="phClr">
                <a:tint val="50000"/>
                <a:shade val="90000"/>
                <a:hueMod val="85000"/>
                <a:satMod val="300000"/>
                <a:lumMod val="100000"/>
              </a:schemeClr>
            </a:gs>
            <a:gs pos="40000">
              <a:schemeClr val="phClr">
                <a:tint val="45000"/>
                <a:shade val="99000"/>
                <a:hueMod val="95000"/>
                <a:satMod val="300000"/>
                <a:lumMod val="100000"/>
              </a:schemeClr>
            </a:gs>
            <a:gs pos="100000">
              <a:schemeClr val="phClr">
                <a:shade val="20000"/>
                <a:hueMod val="95000"/>
                <a:satMod val="255000"/>
                <a:lumMod val="100000"/>
              </a:schemeClr>
            </a:gs>
          </a:gsLst>
          <a:path path="circle">
            <a:fillToRect l="50000" t="-80000" r="50000" b="180000"/>
          </a:path>
        </a:gradFill>
        <a:gradFill rotWithShape="1">
          <a:gsLst>
            <a:gs pos="0">
              <a:schemeClr val="phClr">
                <a:tint val="70000"/>
                <a:satMod val="2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Travelogue.thmx</Template>
  <TotalTime>3741</TotalTime>
  <Words>983</Words>
  <Application>Microsoft Macintosh PowerPoint</Application>
  <PresentationFormat>On-screen Show (4:3)</PresentationFormat>
  <Paragraphs>119</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Travelogue</vt:lpstr>
      <vt:lpstr>Mordidas Case Study</vt:lpstr>
      <vt:lpstr>Case Synopsis</vt:lpstr>
      <vt:lpstr>Cultural Relativism vs. Traditional Ethical Theories</vt:lpstr>
      <vt:lpstr>Traffic Ticket System in Mexico City</vt:lpstr>
      <vt:lpstr>Traffic Ticket System in the United States</vt:lpstr>
      <vt:lpstr>Mexico City vs. USA Ticket Systems: Does Mexico City’s Prevail?</vt:lpstr>
      <vt:lpstr>FedEx Branch visit in Mexico City</vt:lpstr>
      <vt:lpstr>FedEx New Recruits</vt:lpstr>
      <vt:lpstr>Office Space in Mexico City: Accept the Cash Gift?</vt:lpstr>
      <vt:lpstr>Office Space in Mexico City: Conflicting Cash Bribes?</vt:lpstr>
      <vt:lpstr>My Common Virtues</vt:lpstr>
      <vt:lpstr>Applying Virtues in Mexico City Driving Violation </vt:lpstr>
      <vt:lpstr>FedEx New Recruits, Bribery, and Virtues</vt:lpstr>
      <vt:lpstr>The Mexico City Suburb Mayor and Virtues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Mordidas Case Study</dc:title>
  <dc:creator>Wesley Kean</dc:creator>
  <cp:lastModifiedBy>Bhargav Viradia</cp:lastModifiedBy>
  <cp:revision>34</cp:revision>
  <dcterms:created xsi:type="dcterms:W3CDTF">2013-07-11T17:53:19Z</dcterms:created>
  <dcterms:modified xsi:type="dcterms:W3CDTF">2013-07-16T11:21:19Z</dcterms:modified>
</cp:coreProperties>
</file>