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89" r:id="rId3"/>
    <p:sldMasterId id="2147483696" r:id="rId4"/>
  </p:sldMasterIdLst>
  <p:notesMasterIdLst>
    <p:notesMasterId r:id="rId29"/>
  </p:notesMasterIdLst>
  <p:sldIdLst>
    <p:sldId id="256" r:id="rId5"/>
    <p:sldId id="264" r:id="rId6"/>
    <p:sldId id="257" r:id="rId7"/>
    <p:sldId id="258" r:id="rId8"/>
    <p:sldId id="259" r:id="rId9"/>
    <p:sldId id="265" r:id="rId10"/>
    <p:sldId id="273" r:id="rId11"/>
    <p:sldId id="274" r:id="rId12"/>
    <p:sldId id="275" r:id="rId13"/>
    <p:sldId id="276" r:id="rId14"/>
    <p:sldId id="277" r:id="rId15"/>
    <p:sldId id="278" r:id="rId16"/>
    <p:sldId id="272" r:id="rId17"/>
    <p:sldId id="279" r:id="rId18"/>
    <p:sldId id="280" r:id="rId19"/>
    <p:sldId id="285" r:id="rId20"/>
    <p:sldId id="286" r:id="rId21"/>
    <p:sldId id="287" r:id="rId22"/>
    <p:sldId id="289" r:id="rId23"/>
    <p:sldId id="288" r:id="rId24"/>
    <p:sldId id="261" r:id="rId25"/>
    <p:sldId id="260" r:id="rId26"/>
    <p:sldId id="262"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1065" autoAdjust="0"/>
  </p:normalViewPr>
  <p:slideViewPr>
    <p:cSldViewPr snapToGrid="0" snapToObjects="1">
      <p:cViewPr varScale="1">
        <p:scale>
          <a:sx n="84" d="100"/>
          <a:sy n="84" d="100"/>
        </p:scale>
        <p:origin x="-154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5AF7A7-0F17-9A44-83EF-003BD04BA77E}" type="datetimeFigureOut">
              <a:rPr lang="en-US" smtClean="0"/>
              <a:pPr/>
              <a:t>7/31/2013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A4127-D6F2-E740-A98A-608B4B6AF61E}" type="slidenum">
              <a:rPr lang="en-US" smtClean="0"/>
              <a:pPr/>
              <a:t>‹#›</a:t>
            </a:fld>
            <a:endParaRPr lang="en-US"/>
          </a:p>
        </p:txBody>
      </p:sp>
    </p:spTree>
    <p:extLst>
      <p:ext uri="{BB962C8B-B14F-4D97-AF65-F5344CB8AC3E}">
        <p14:creationId xmlns:p14="http://schemas.microsoft.com/office/powerpoint/2010/main" xmlns="" val="6783807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latin typeface="+mn-lt"/>
                <a:ea typeface="+mn-ea"/>
                <a:cs typeface="+mn-cs"/>
              </a:rPr>
              <a:t>The contents of nearly all the tombs of the Pharaohs were already completely looted by grave robbers before the invasion of Egypt by Alexander the Great in 332 BCE.</a:t>
            </a:r>
          </a:p>
          <a:p>
            <a:pPr marL="171450" indent="-171450">
              <a:buFontTx/>
              <a:buChar char="-"/>
            </a:pPr>
            <a:r>
              <a:rPr lang="en-US" dirty="0" smtClean="0"/>
              <a:t>There have been a total of 7 sackings</a:t>
            </a:r>
            <a:r>
              <a:rPr lang="en-US" baseline="0" dirty="0" smtClean="0"/>
              <a:t> of Rome from 390 BC with the Battle of the </a:t>
            </a:r>
            <a:r>
              <a:rPr lang="en-US" baseline="0" dirty="0" err="1" smtClean="0"/>
              <a:t>Allia</a:t>
            </a:r>
            <a:r>
              <a:rPr lang="en-US" baseline="0" dirty="0" smtClean="0"/>
              <a:t> to the 1527 Sacks of Rome by the mutinous troops of Holy Roman Emperor Charles V</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err="1" smtClean="0">
                <a:solidFill>
                  <a:schemeClr val="tx1"/>
                </a:solidFill>
                <a:latin typeface="+mn-lt"/>
                <a:ea typeface="+mn-ea"/>
                <a:cs typeface="+mn-cs"/>
              </a:rPr>
              <a:t>Hernan</a:t>
            </a:r>
            <a:r>
              <a:rPr lang="en-US" sz="1200" kern="1200" dirty="0" smtClean="0">
                <a:solidFill>
                  <a:schemeClr val="tx1"/>
                </a:solidFill>
                <a:latin typeface="+mn-lt"/>
                <a:ea typeface="+mn-ea"/>
                <a:cs typeface="+mn-cs"/>
              </a:rPr>
              <a:t> Cortes’ sacking</a:t>
            </a:r>
            <a:r>
              <a:rPr lang="en-US" sz="1200" kern="1200" baseline="0" dirty="0" smtClean="0">
                <a:solidFill>
                  <a:schemeClr val="tx1"/>
                </a:solidFill>
                <a:latin typeface="+mn-lt"/>
                <a:ea typeface="+mn-ea"/>
                <a:cs typeface="+mn-cs"/>
              </a:rPr>
              <a:t> Mexico and looting of gold for Spain during the early 1500’s</a:t>
            </a:r>
            <a:endParaRPr lang="en-US" sz="1200" kern="1200" dirty="0" smtClean="0">
              <a:solidFill>
                <a:schemeClr val="tx1"/>
              </a:solidFill>
              <a:latin typeface="+mn-lt"/>
              <a:ea typeface="+mn-ea"/>
              <a:cs typeface="+mn-cs"/>
            </a:endParaRPr>
          </a:p>
          <a:p>
            <a:pPr marL="171450" indent="-171450">
              <a:buFontTx/>
              <a:buChar char="-"/>
            </a:pPr>
            <a:r>
              <a:rPr lang="en-US" sz="1200" kern="1200" dirty="0" smtClean="0">
                <a:solidFill>
                  <a:schemeClr val="tx1"/>
                </a:solidFill>
                <a:latin typeface="+mn-lt"/>
                <a:ea typeface="+mn-ea"/>
                <a:cs typeface="+mn-cs"/>
              </a:rPr>
              <a:t>Old testament</a:t>
            </a:r>
            <a:r>
              <a:rPr lang="en-US" sz="1200" kern="1200" baseline="0" dirty="0" smtClean="0">
                <a:solidFill>
                  <a:schemeClr val="tx1"/>
                </a:solidFill>
                <a:latin typeface="+mn-lt"/>
                <a:ea typeface="+mn-ea"/>
                <a:cs typeface="+mn-cs"/>
              </a:rPr>
              <a:t> has several examples of looting or art and treasure. For example, </a:t>
            </a:r>
            <a:r>
              <a:rPr lang="en-US" sz="1200" kern="1200" dirty="0" smtClean="0">
                <a:solidFill>
                  <a:schemeClr val="tx1"/>
                </a:solidFill>
                <a:latin typeface="+mn-lt"/>
                <a:ea typeface="+mn-ea"/>
                <a:cs typeface="+mn-cs"/>
              </a:rPr>
              <a:t>in the Book of Chronicles it says: "King Shishak of Egypt attacked Jerusalem and took away the treasures of the Lord's temple and of the royal palace</a:t>
            </a: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3DA4127-D6F2-E740-A98A-608B4B6AF61E}" type="slidenum">
              <a:rPr lang="en-US" smtClean="0"/>
              <a:pPr/>
              <a:t>4</a:t>
            </a:fld>
            <a:endParaRPr lang="en-US"/>
          </a:p>
        </p:txBody>
      </p:sp>
    </p:spTree>
    <p:extLst>
      <p:ext uri="{BB962C8B-B14F-4D97-AF65-F5344CB8AC3E}">
        <p14:creationId xmlns:p14="http://schemas.microsoft.com/office/powerpoint/2010/main" xmlns="" val="836780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latin typeface="+mn-lt"/>
                <a:ea typeface="+mn-ea"/>
                <a:cs typeface="+mn-cs"/>
              </a:rPr>
              <a:t>Regarding ethical issues in the art market,</a:t>
            </a:r>
            <a:r>
              <a:rPr lang="en-US" sz="1200" kern="1200" baseline="0" dirty="0" smtClean="0">
                <a:solidFill>
                  <a:schemeClr val="tx1"/>
                </a:solidFill>
                <a:latin typeface="+mn-lt"/>
                <a:ea typeface="+mn-ea"/>
                <a:cs typeface="+mn-cs"/>
              </a:rPr>
              <a:t> one must focus on those issues </a:t>
            </a:r>
            <a:r>
              <a:rPr lang="en-US" sz="1200" kern="1200" dirty="0" smtClean="0">
                <a:solidFill>
                  <a:schemeClr val="tx1"/>
                </a:solidFill>
                <a:latin typeface="+mn-lt"/>
                <a:ea typeface="+mn-ea"/>
                <a:cs typeface="+mn-cs"/>
              </a:rPr>
              <a:t>relating to the art object itself (the sourcing of materials, conservation and restoration, intellectual property), the behavior of art-market organizations (the relationship of museums to the art market, the operations of dealers and auction houses), and the collecting and ownership of art (questions of origin</a:t>
            </a:r>
            <a:r>
              <a:rPr lang="en-US" sz="1200" kern="1200" baseline="0" dirty="0" smtClean="0">
                <a:solidFill>
                  <a:schemeClr val="tx1"/>
                </a:solidFill>
                <a:latin typeface="+mn-lt"/>
                <a:ea typeface="+mn-ea"/>
                <a:cs typeface="+mn-cs"/>
              </a:rPr>
              <a:t> and ownership</a:t>
            </a:r>
            <a:r>
              <a:rPr lang="en-US" sz="1200" kern="1200" dirty="0" smtClean="0">
                <a:solidFill>
                  <a:schemeClr val="tx1"/>
                </a:solidFill>
                <a:latin typeface="+mn-lt"/>
                <a:ea typeface="+mn-ea"/>
                <a:cs typeface="+mn-cs"/>
              </a:rPr>
              <a:t>, inheritance and de-accessioning or removing artwork from gallery for</a:t>
            </a:r>
            <a:r>
              <a:rPr lang="en-US" sz="1200" kern="1200" baseline="0" dirty="0" smtClean="0">
                <a:solidFill>
                  <a:schemeClr val="tx1"/>
                </a:solidFill>
                <a:latin typeface="+mn-lt"/>
                <a:ea typeface="+mn-ea"/>
                <a:cs typeface="+mn-cs"/>
              </a:rPr>
              <a:t> funding</a:t>
            </a:r>
            <a:r>
              <a:rPr lang="en-US" sz="1200" kern="1200" dirty="0" smtClean="0">
                <a:solidFill>
                  <a:schemeClr val="tx1"/>
                </a:solidFill>
                <a:latin typeface="+mn-lt"/>
                <a:ea typeface="+mn-ea"/>
                <a:cs typeface="+mn-cs"/>
              </a:rPr>
              <a:t>)</a:t>
            </a:r>
          </a:p>
          <a:p>
            <a:pPr marL="0" indent="0">
              <a:buFontTx/>
              <a:buNone/>
            </a:pPr>
            <a:endParaRPr lang="en-US" sz="1200" kern="1200" dirty="0" smtClean="0">
              <a:solidFill>
                <a:schemeClr val="tx1"/>
              </a:solidFill>
              <a:latin typeface="+mn-lt"/>
              <a:ea typeface="+mn-ea"/>
              <a:cs typeface="+mn-cs"/>
            </a:endParaRPr>
          </a:p>
          <a:p>
            <a:pPr marL="171450" indent="-171450">
              <a:buFontTx/>
              <a:buChar char="-"/>
            </a:pPr>
            <a:r>
              <a:rPr lang="en-US" sz="1200" kern="1200" dirty="0" smtClean="0">
                <a:solidFill>
                  <a:schemeClr val="tx1"/>
                </a:solidFill>
                <a:latin typeface="+mn-lt"/>
                <a:ea typeface="+mn-ea"/>
                <a:cs typeface="+mn-cs"/>
              </a:rPr>
              <a:t>There</a:t>
            </a:r>
            <a:r>
              <a:rPr lang="en-US" sz="1200" kern="1200" baseline="0" dirty="0" smtClean="0">
                <a:solidFill>
                  <a:schemeClr val="tx1"/>
                </a:solidFill>
                <a:latin typeface="+mn-lt"/>
                <a:ea typeface="+mn-ea"/>
                <a:cs typeface="+mn-cs"/>
              </a:rPr>
              <a:t> is no real clear cut solution to determining who has rights to artwork, which is why the dilemma is often resolved through negotiations. In these circumstances both parties must approach the situation with virtues of integrity, trust and professionalism to solve the problem in an ethical and sound manner</a:t>
            </a:r>
          </a:p>
          <a:p>
            <a:pPr marL="171450" indent="-171450">
              <a:buFontTx/>
              <a:buChar char="-"/>
            </a:pPr>
            <a:r>
              <a:rPr lang="en-US" sz="1200" kern="1200" baseline="0" dirty="0" smtClean="0">
                <a:solidFill>
                  <a:schemeClr val="tx1"/>
                </a:solidFill>
                <a:latin typeface="+mn-lt"/>
                <a:ea typeface="+mn-ea"/>
                <a:cs typeface="+mn-cs"/>
              </a:rPr>
              <a:t>Many museums and galleries that receive profit from tourist attraction to artwork and would thus be reluctant to release artwork to who may be there rightful owners. But, many museums do in fact try to release the artworks to their rightful owners, showing the appreciation for art</a:t>
            </a:r>
          </a:p>
          <a:p>
            <a:pPr marL="0" indent="0">
              <a:buFontTx/>
              <a:buNone/>
            </a:pPr>
            <a:endParaRPr lang="en-US" sz="1200" kern="1200" dirty="0" smtClean="0">
              <a:solidFill>
                <a:schemeClr val="tx1"/>
              </a:solidFill>
              <a:latin typeface="+mn-lt"/>
              <a:ea typeface="+mn-ea"/>
              <a:cs typeface="+mn-cs"/>
            </a:endParaRPr>
          </a:p>
          <a:p>
            <a:pPr marL="171450" indent="-171450">
              <a:buFontTx/>
              <a:buChar char="-"/>
            </a:pPr>
            <a:r>
              <a:rPr lang="en-US" dirty="0" smtClean="0"/>
              <a:t>Many of the art </a:t>
            </a:r>
            <a:r>
              <a:rPr lang="en-US" sz="1200" kern="1200" dirty="0" smtClean="0">
                <a:solidFill>
                  <a:schemeClr val="tx1"/>
                </a:solidFill>
                <a:latin typeface="+mn-lt"/>
                <a:ea typeface="+mn-ea"/>
                <a:cs typeface="+mn-cs"/>
              </a:rPr>
              <a:t>ethical codes and guidelines have been drafted in the spirit of a 1970 </a:t>
            </a:r>
            <a:r>
              <a:rPr lang="en-US" sz="1200" u="none" kern="1200" dirty="0" smtClean="0">
                <a:solidFill>
                  <a:schemeClr val="tx1"/>
                </a:solidFill>
                <a:latin typeface="+mn-lt"/>
                <a:ea typeface="+mn-ea"/>
                <a:cs typeface="+mn-cs"/>
              </a:rPr>
              <a:t>Unesco convention that prohibited the illicit circulation of a nation’s cultural property.</a:t>
            </a:r>
          </a:p>
          <a:p>
            <a:pPr marL="171450" indent="-171450">
              <a:buFontTx/>
              <a:buChar char="-"/>
            </a:pPr>
            <a:r>
              <a:rPr lang="en-US" sz="1200" kern="1200" dirty="0" smtClean="0">
                <a:solidFill>
                  <a:schemeClr val="tx1"/>
                </a:solidFill>
                <a:latin typeface="+mn-lt"/>
                <a:ea typeface="+mn-ea"/>
                <a:cs typeface="+mn-cs"/>
              </a:rPr>
              <a:t>In 1986 the International Council of Museums adopted a code of professional ethics that insists on due diligence for every item entering a collection.</a:t>
            </a:r>
            <a:endParaRPr lang="en-US" sz="1200" u="none" kern="1200" dirty="0" smtClean="0">
              <a:solidFill>
                <a:schemeClr val="tx1"/>
              </a:solidFill>
              <a:latin typeface="+mn-lt"/>
              <a:ea typeface="+mn-ea"/>
              <a:cs typeface="+mn-cs"/>
            </a:endParaRPr>
          </a:p>
          <a:p>
            <a:pPr marL="171450" indent="-171450">
              <a:buFontTx/>
              <a:buChar char="-"/>
            </a:pPr>
            <a:endParaRPr lang="en-US" u="none" dirty="0"/>
          </a:p>
        </p:txBody>
      </p:sp>
      <p:sp>
        <p:nvSpPr>
          <p:cNvPr id="4" name="Slide Number Placeholder 3"/>
          <p:cNvSpPr>
            <a:spLocks noGrp="1"/>
          </p:cNvSpPr>
          <p:nvPr>
            <p:ph type="sldNum" sz="quarter" idx="10"/>
          </p:nvPr>
        </p:nvSpPr>
        <p:spPr/>
        <p:txBody>
          <a:bodyPr/>
          <a:lstStyle/>
          <a:p>
            <a:fld id="{13DA4127-D6F2-E740-A98A-608B4B6AF61E}" type="slidenum">
              <a:rPr lang="en-US" smtClean="0"/>
              <a:pPr/>
              <a:t>5</a:t>
            </a:fld>
            <a:endParaRPr lang="en-US"/>
          </a:p>
        </p:txBody>
      </p:sp>
    </p:spTree>
    <p:extLst>
      <p:ext uri="{BB962C8B-B14F-4D97-AF65-F5344CB8AC3E}">
        <p14:creationId xmlns:p14="http://schemas.microsoft.com/office/powerpoint/2010/main" xmlns="" val="11597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 name="Shape 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pPr/>
              <a:t>7/31/2013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pPr/>
              <a:t>7/31/2013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pPr/>
              <a:t>7/31/2013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xmlns="" val="874501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pPr/>
              <a:t>7/31/2013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stStyle>
          <a:p>
            <a:pPr lvl="0"/>
            <a:r>
              <a:rPr/>
              <a:t>Click to edit Master title style</a:t>
            </a:r>
          </a:p>
        </p:txBody>
      </p:sp>
      <p:sp>
        <p:nvSpPr>
          <p:cNvPr id="3" name="Subtitle 2"/>
          <p:cNvSpPr>
            <a:spLocks noGrp="1"/>
          </p:cNvSpPr>
          <p:nvPr>
            <p:ph type="subTitle" idx="1"/>
          </p:nvPr>
        </p:nvSpPr>
        <p:spPr>
          <a:xfrm>
            <a:off x="1371600" y="3886200"/>
            <a:ext cx="6400800" cy="1752600"/>
          </a:xfrm>
          <a:prstGeom prst="rect">
            <a:avLst/>
          </a:prstGeom>
          <a:noFill/>
          <a:ln>
            <a:noFill/>
          </a:ln>
        </p:spPr>
        <p:txBody>
          <a:bodyPr wrap="square" anchor="t"/>
          <a:lstStyle>
            <a:lvl1pPr marL="0" lvl="0" indent="0" algn="ctr">
              <a:lnSpc>
                <a:spcPct val="100000"/>
              </a:lnSpc>
              <a:buNone/>
              <a:defRPr sz="3200" b="0" i="0" u="none" strike="noStrike" baseline="0">
                <a:solidFill>
                  <a:srgbClr val="000000"/>
                </a:solidFill>
                <a:latin typeface="Arial"/>
              </a:defRPr>
            </a:lvl1pPr>
            <a:lvl2pPr marL="457200" lvl="1" indent="0" algn="ctr">
              <a:lnSpc>
                <a:spcPct val="100000"/>
              </a:lnSpc>
              <a:buNone/>
              <a:defRPr sz="2800" b="0" i="0" u="none" strike="noStrike" baseline="0">
                <a:solidFill>
                  <a:srgbClr val="000000"/>
                </a:solidFill>
                <a:latin typeface="Arial"/>
              </a:defRPr>
            </a:lvl2pPr>
            <a:lvl3pPr marL="914400" lvl="2" indent="0" algn="ctr">
              <a:lnSpc>
                <a:spcPct val="100000"/>
              </a:lnSpc>
              <a:buNone/>
              <a:defRPr sz="2400" b="0" i="0" u="none" strike="noStrike" baseline="0">
                <a:solidFill>
                  <a:srgbClr val="000000"/>
                </a:solidFill>
                <a:latin typeface="Arial"/>
              </a:defRPr>
            </a:lvl3pPr>
            <a:lvl4pPr marL="1371600" lvl="3" indent="0" algn="ctr">
              <a:lnSpc>
                <a:spcPct val="100000"/>
              </a:lnSpc>
              <a:buNone/>
              <a:defRPr sz="2000" b="0" i="0" u="none" strike="noStrike" baseline="0">
                <a:solidFill>
                  <a:srgbClr val="000000"/>
                </a:solidFill>
                <a:latin typeface="Arial"/>
              </a:defRPr>
            </a:lvl4pPr>
            <a:lvl5pPr marL="1828800" lvl="4" indent="0" algn="ctr">
              <a:lnSpc>
                <a:spcPct val="100000"/>
              </a:lnSpc>
              <a:buNone/>
              <a:defRPr sz="2000" b="0" i="0" u="none" strike="noStrike" baseline="0">
                <a:solidFill>
                  <a:srgbClr val="000000"/>
                </a:solidFill>
                <a:latin typeface="Arial"/>
              </a:defRPr>
            </a:lvl5pPr>
          </a:lstStyle>
          <a:p>
            <a:pPr lvl="0"/>
            <a:r>
              <a:rPr/>
              <a:t>Click to edit Master subtitle style</a:t>
            </a:r>
          </a:p>
        </p:txBody>
      </p:sp>
      <p:sp>
        <p:nvSpPr>
          <p:cNvPr id="4" name="Date Placeholder 3"/>
          <p:cNvSpPr>
            <a:spLocks noGrp="1"/>
          </p:cNvSpPr>
          <p:nvPr>
            <p:ph type="dt" sz="half" idx="2"/>
          </p:nvPr>
        </p:nvSpPr>
        <p:spPr>
          <a:xfrm>
            <a:off x="457200" y="6245225"/>
            <a:ext cx="2133600" cy="476250"/>
          </a:xfrm>
          <a:prstGeom prst="rect">
            <a:avLst/>
          </a:prstGeom>
          <a:noFill/>
          <a:ln>
            <a:noFill/>
          </a:ln>
        </p:spPr>
        <p:txBody>
          <a:bodyPr wrap="square" anchor="t"/>
          <a:lstStyle>
            <a:lvl1pPr lvl="0">
              <a:defRPr sz="1400"/>
            </a:lvl1pPr>
          </a:lstStyle>
          <a:p>
            <a:endParaRPr>
              <a:solidFill>
                <a:prstClr val="black"/>
              </a:solidFill>
              <a:latin typeface="Calibri"/>
            </a:endParaRPr>
          </a:p>
        </p:txBody>
      </p:sp>
      <p:sp>
        <p:nvSpPr>
          <p:cNvPr id="5" name="Footer Placeholder 4"/>
          <p:cNvSpPr>
            <a:spLocks noGrp="1"/>
          </p:cNvSpPr>
          <p:nvPr>
            <p:ph type="ftr" sz="quarter" idx="3"/>
          </p:nvPr>
        </p:nvSpPr>
        <p:spPr>
          <a:xfrm>
            <a:off x="3124200" y="6245225"/>
            <a:ext cx="2895600" cy="476250"/>
          </a:xfrm>
          <a:prstGeom prst="rect">
            <a:avLst/>
          </a:prstGeom>
          <a:noFill/>
          <a:ln>
            <a:noFill/>
          </a:ln>
        </p:spPr>
        <p:txBody>
          <a:bodyPr wrap="square" anchor="t"/>
          <a:lstStyle>
            <a:lvl1pPr lvl="0" algn="ctr">
              <a:defRPr sz="1400"/>
            </a:lvl1pPr>
          </a:lstStyle>
          <a:p>
            <a:endParaRPr>
              <a:solidFill>
                <a:prstClr val="black"/>
              </a:solidFill>
              <a:latin typeface="Calibri"/>
            </a:endParaRPr>
          </a:p>
        </p:txBody>
      </p:sp>
      <p:sp>
        <p:nvSpPr>
          <p:cNvPr id="6" name="Slide Number Placeholder 5"/>
          <p:cNvSpPr>
            <a:spLocks noGrp="1"/>
          </p:cNvSpPr>
          <p:nvPr>
            <p:ph type="sldNum" sz="quarter" idx="4"/>
          </p:nvPr>
        </p:nvSpPr>
        <p:spPr>
          <a:xfrm>
            <a:off x="6553200" y="6245225"/>
            <a:ext cx="2133600" cy="476250"/>
          </a:xfrm>
          <a:prstGeom prst="rect">
            <a:avLst/>
          </a:prstGeom>
          <a:noFill/>
          <a:ln>
            <a:noFill/>
          </a:ln>
        </p:spPr>
        <p:txBody>
          <a:bodyPr wrap="square" anchor="t"/>
          <a:lstStyle>
            <a:lvl1pPr lvl="0" algn="r">
              <a:defRPr sz="1400"/>
            </a:lvl1pPr>
          </a:lstStyle>
          <a:p>
            <a:fld id="{8B38DBA3-52F9-4AF4-A6A4-FA4D7DB2F99C}" type="slidenum">
              <a:rPr>
                <a:solidFill>
                  <a:prstClr val="black"/>
                </a:solidFill>
                <a:latin typeface="Calibri"/>
              </a:rPr>
              <a:pPr/>
              <a:t>‹#›</a:t>
            </a:fld>
            <a:endParaRPr>
              <a:solidFill>
                <a:prstClr val="black"/>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a:noFill/>
          <a:ln>
            <a:noFill/>
          </a:ln>
        </p:spPr>
        <p:txBody>
          <a:bodyPr wrap="square" anchor="ctr"/>
          <a:lstStyle/>
          <a:p>
            <a:pPr lvl="0"/>
            <a:r>
              <a:rPr/>
              <a:t>Click to edit Master title style</a:t>
            </a:r>
          </a:p>
        </p:txBody>
      </p:sp>
      <p:sp>
        <p:nvSpPr>
          <p:cNvPr id="3" name="Text Placeholder 2"/>
          <p:cNvSpPr>
            <a:spLocks noGrp="1"/>
          </p:cNvSpPr>
          <p:nvPr>
            <p:ph type="body" idx="1"/>
          </p:nvPr>
        </p:nvSpPr>
        <p:spPr>
          <a:xfrm>
            <a:off x="457200" y="1600200"/>
            <a:ext cx="8229600" cy="4525962"/>
          </a:xfrm>
          <a:prstGeom prst="rect">
            <a:avLst/>
          </a:prstGeom>
          <a:noFill/>
          <a:ln>
            <a:noFill/>
          </a:ln>
        </p:spPr>
        <p:txBody>
          <a:bodyPr wrap="square" ancho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457200" y="6245225"/>
            <a:ext cx="2133600" cy="476250"/>
          </a:xfrm>
          <a:prstGeom prst="rect">
            <a:avLst/>
          </a:prstGeom>
          <a:noFill/>
          <a:ln>
            <a:noFill/>
          </a:ln>
        </p:spPr>
        <p:txBody>
          <a:bodyPr wrap="square" anchor="t"/>
          <a:lstStyle>
            <a:lvl1pPr lvl="0">
              <a:defRPr sz="1400"/>
            </a:lvl1pPr>
          </a:lstStyle>
          <a:p>
            <a:endParaRPr>
              <a:solidFill>
                <a:prstClr val="black"/>
              </a:solidFill>
              <a:latin typeface="Calibri"/>
            </a:endParaRPr>
          </a:p>
        </p:txBody>
      </p:sp>
      <p:sp>
        <p:nvSpPr>
          <p:cNvPr id="5" name="Footer Placeholder 4"/>
          <p:cNvSpPr>
            <a:spLocks noGrp="1"/>
          </p:cNvSpPr>
          <p:nvPr>
            <p:ph type="ftr" sz="quarter" idx="3"/>
          </p:nvPr>
        </p:nvSpPr>
        <p:spPr>
          <a:xfrm>
            <a:off x="3124200" y="6245225"/>
            <a:ext cx="2895600" cy="476250"/>
          </a:xfrm>
          <a:prstGeom prst="rect">
            <a:avLst/>
          </a:prstGeom>
          <a:noFill/>
          <a:ln>
            <a:noFill/>
          </a:ln>
        </p:spPr>
        <p:txBody>
          <a:bodyPr wrap="square" anchor="t"/>
          <a:lstStyle>
            <a:lvl1pPr lvl="0" algn="ctr">
              <a:defRPr sz="1400"/>
            </a:lvl1pPr>
          </a:lstStyle>
          <a:p>
            <a:endParaRPr>
              <a:solidFill>
                <a:prstClr val="black"/>
              </a:solidFill>
              <a:latin typeface="Calibri"/>
            </a:endParaRPr>
          </a:p>
        </p:txBody>
      </p:sp>
      <p:sp>
        <p:nvSpPr>
          <p:cNvPr id="6" name="Slide Number Placeholder 5"/>
          <p:cNvSpPr>
            <a:spLocks noGrp="1"/>
          </p:cNvSpPr>
          <p:nvPr>
            <p:ph type="sldNum" sz="quarter" idx="4"/>
          </p:nvPr>
        </p:nvSpPr>
        <p:spPr>
          <a:xfrm>
            <a:off x="6553200" y="6245225"/>
            <a:ext cx="2133600" cy="476250"/>
          </a:xfrm>
          <a:prstGeom prst="rect">
            <a:avLst/>
          </a:prstGeom>
          <a:noFill/>
          <a:ln>
            <a:noFill/>
          </a:ln>
        </p:spPr>
        <p:txBody>
          <a:bodyPr wrap="square" anchor="t"/>
          <a:lstStyle>
            <a:lvl1pPr lvl="0" algn="r">
              <a:defRPr sz="1400"/>
            </a:lvl1pPr>
          </a:lstStyle>
          <a:p>
            <a:fld id="{8B38DBA3-52F9-4AF4-A6A4-FA4D7DB2F99C}" type="slidenum">
              <a:rPr>
                <a:solidFill>
                  <a:prstClr val="black"/>
                </a:solidFill>
                <a:latin typeface="Calibri"/>
              </a:rPr>
              <a:pPr/>
              <a:t>‹#›</a:t>
            </a:fld>
            <a:endParaRPr>
              <a:solidFill>
                <a:prstClr val="black"/>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pPr/>
              <a:t>7/31/2013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pPr/>
              <a:t>‹#›</a:t>
            </a:fld>
            <a:endParaRPr lang="en-US"/>
          </a:p>
        </p:txBody>
      </p:sp>
      <p:pic>
        <p:nvPicPr>
          <p:cNvPr id="11" name="Picture 10" descr="Comparison-Underline.png"/>
          <p:cNvPicPr>
            <a:picLocks noChangeAspect="1"/>
          </p:cNvPicPr>
          <p:nvPr/>
        </p:nvPicPr>
        <p:blipFill>
          <a:blip r:embed="rId2" cstate="print"/>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cstate="print"/>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cstate="print"/>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cstate="print"/>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pPr/>
              <a:t>7/31/2013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a:noFill/>
          <a:ln>
            <a:noFill/>
          </a:ln>
        </p:spPr>
        <p:txBody>
          <a:bodyPr wrap="square" anchor="ctr"/>
          <a:lstStyle/>
          <a:p>
            <a:pPr lvl="0"/>
            <a:r>
              <a:rPr/>
              <a:t>Click to edit Master title style</a:t>
            </a:r>
          </a:p>
        </p:txBody>
      </p:sp>
      <p:sp>
        <p:nvSpPr>
          <p:cNvPr id="3" name="Text Placeholder 2"/>
          <p:cNvSpPr>
            <a:spLocks noGrp="1"/>
          </p:cNvSpPr>
          <p:nvPr>
            <p:ph type="body" idx="1"/>
          </p:nvPr>
        </p:nvSpPr>
        <p:spPr>
          <a:xfrm>
            <a:off x="457200" y="1600200"/>
            <a:ext cx="8229600" cy="4525962"/>
          </a:xfrm>
          <a:prstGeom prst="rect">
            <a:avLst/>
          </a:prstGeom>
          <a:noFill/>
          <a:ln>
            <a:noFill/>
          </a:ln>
        </p:spPr>
        <p:txBody>
          <a:bodyPr wrap="square" ancho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457200" y="6245225"/>
            <a:ext cx="2133600" cy="476250"/>
          </a:xfrm>
          <a:prstGeom prst="rect">
            <a:avLst/>
          </a:prstGeom>
          <a:noFill/>
          <a:ln>
            <a:noFill/>
          </a:ln>
        </p:spPr>
        <p:txBody>
          <a:bodyPr wrap="square" anchor="t"/>
          <a:lstStyle>
            <a:lvl1pPr lvl="0">
              <a:defRPr sz="1400"/>
            </a:lvl1pPr>
          </a:lstStyle>
          <a:p>
            <a:pPr defTabSz="457200"/>
            <a:endParaRPr>
              <a:solidFill>
                <a:prstClr val="black"/>
              </a:solidFill>
              <a:latin typeface="Calibri"/>
            </a:endParaRPr>
          </a:p>
        </p:txBody>
      </p:sp>
      <p:sp>
        <p:nvSpPr>
          <p:cNvPr id="5" name="Footer Placeholder 4"/>
          <p:cNvSpPr>
            <a:spLocks noGrp="1"/>
          </p:cNvSpPr>
          <p:nvPr>
            <p:ph type="ftr" sz="quarter" idx="3"/>
          </p:nvPr>
        </p:nvSpPr>
        <p:spPr>
          <a:xfrm>
            <a:off x="3124200" y="6245225"/>
            <a:ext cx="2895600" cy="476250"/>
          </a:xfrm>
          <a:prstGeom prst="rect">
            <a:avLst/>
          </a:prstGeom>
          <a:noFill/>
          <a:ln>
            <a:noFill/>
          </a:ln>
        </p:spPr>
        <p:txBody>
          <a:bodyPr wrap="square" anchor="t"/>
          <a:lstStyle>
            <a:lvl1pPr lvl="0" algn="ctr">
              <a:defRPr sz="1400"/>
            </a:lvl1pPr>
          </a:lstStyle>
          <a:p>
            <a:pPr defTabSz="457200"/>
            <a:endParaRPr>
              <a:solidFill>
                <a:prstClr val="black"/>
              </a:solidFill>
              <a:latin typeface="Calibri"/>
            </a:endParaRPr>
          </a:p>
        </p:txBody>
      </p:sp>
      <p:sp>
        <p:nvSpPr>
          <p:cNvPr id="6" name="Slide Number Placeholder 5"/>
          <p:cNvSpPr>
            <a:spLocks noGrp="1"/>
          </p:cNvSpPr>
          <p:nvPr>
            <p:ph type="sldNum" sz="quarter" idx="4"/>
          </p:nvPr>
        </p:nvSpPr>
        <p:spPr>
          <a:xfrm>
            <a:off x="6553200" y="6245225"/>
            <a:ext cx="2133600" cy="476250"/>
          </a:xfrm>
          <a:prstGeom prst="rect">
            <a:avLst/>
          </a:prstGeom>
          <a:noFill/>
          <a:ln>
            <a:noFill/>
          </a:ln>
        </p:spPr>
        <p:txBody>
          <a:bodyPr wrap="square" anchor="t"/>
          <a:lstStyle>
            <a:lvl1pPr lvl="0" algn="r">
              <a:defRPr sz="1400"/>
            </a:lvl1pPr>
          </a:lstStyle>
          <a:p>
            <a:pPr defTabSz="457200"/>
            <a:fld id="{8B38DBA3-52F9-4AF4-A6A4-FA4D7DB2F99C}" type="slidenum">
              <a:rPr>
                <a:solidFill>
                  <a:prstClr val="black"/>
                </a:solidFill>
                <a:latin typeface="Calibri"/>
              </a:rPr>
              <a:pPr defTabSz="457200"/>
              <a:t>‹#›</a:t>
            </a:fld>
            <a:endParaRPr>
              <a:solidFill>
                <a:prstClr val="black"/>
              </a:solidFill>
              <a:latin typeface="Calibri"/>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marL="0" lvl="0" indent="0" algn="ctr">
        <a:lnSpc>
          <a:spcPct val="100000"/>
        </a:lnSpc>
        <a:buNone/>
        <a:defRPr sz="4400" b="0" i="0" u="none" strike="noStrike" baseline="0">
          <a:solidFill>
            <a:srgbClr val="000000"/>
          </a:solidFill>
          <a:latin typeface="Arial"/>
        </a:defRPr>
      </a:lvl1pPr>
    </p:titleStyle>
    <p:bodyStyle>
      <a:lvl1pPr marL="342900" lvl="0" indent="-342900" algn="l">
        <a:lnSpc>
          <a:spcPct val="100000"/>
        </a:lnSpc>
        <a:buChar char="•"/>
        <a:defRPr sz="3200" b="0" i="0" u="none" strike="noStrike" baseline="0">
          <a:solidFill>
            <a:srgbClr val="000000"/>
          </a:solidFill>
          <a:latin typeface="Arial"/>
        </a:defRPr>
      </a:lvl1pPr>
      <a:lvl2pPr marL="742950" lvl="1" indent="-285750" algn="l">
        <a:lnSpc>
          <a:spcPct val="100000"/>
        </a:lnSpc>
        <a:buChar char="–"/>
        <a:defRPr sz="2800" b="0" i="0" u="none" strike="noStrike" baseline="0">
          <a:solidFill>
            <a:srgbClr val="000000"/>
          </a:solidFill>
          <a:latin typeface="Arial"/>
        </a:defRPr>
      </a:lvl2pPr>
      <a:lvl3pPr marL="1143000" lvl="2" indent="-228600" algn="l">
        <a:lnSpc>
          <a:spcPct val="100000"/>
        </a:lnSpc>
        <a:buChar char="•"/>
        <a:defRPr sz="2400" b="0" i="0" u="none" strike="noStrike" baseline="0">
          <a:solidFill>
            <a:srgbClr val="000000"/>
          </a:solidFill>
          <a:latin typeface="Arial"/>
        </a:defRPr>
      </a:lvl3pPr>
      <a:lvl4pPr marL="1600200" lvl="3" indent="-228600" algn="l">
        <a:lnSpc>
          <a:spcPct val="100000"/>
        </a:lnSpc>
        <a:buChar char="–"/>
        <a:defRPr sz="2000" b="0" i="0" u="none" strike="noStrike" baseline="0">
          <a:solidFill>
            <a:srgbClr val="000000"/>
          </a:solidFill>
          <a:latin typeface="Arial"/>
        </a:defRPr>
      </a:lvl4pPr>
      <a:lvl5pPr marL="2057400" lvl="4" indent="-228600" algn="l">
        <a:lnSpc>
          <a:spcPct val="100000"/>
        </a:lnSpc>
        <a:buChar char="»"/>
        <a:defRPr sz="2000" b="0" i="0" u="none" strike="noStrike" baseline="0">
          <a:solidFill>
            <a:srgbClr val="000000"/>
          </a:solidFill>
          <a:latin typeface="Arial"/>
        </a:defRPr>
      </a:lvl5pPr>
    </p:bodyStyle>
    <p:otherStyle>
      <a:lvl1pPr marL="0" lvl="0" indent="0" algn="l">
        <a:lnSpc>
          <a:spcPct val="100000"/>
        </a:lnSpc>
        <a:buNone/>
        <a:defRPr sz="1800" b="0" i="0" u="none" strike="noStrike" baseline="0">
          <a:solidFill>
            <a:srgbClr val="000000"/>
          </a:solidFill>
          <a:latin typeface="Arial"/>
        </a:defRPr>
      </a:lvl1pPr>
      <a:lvl2pPr marL="457200" lvl="1" indent="0" algn="l">
        <a:lnSpc>
          <a:spcPct val="100000"/>
        </a:lnSpc>
        <a:buNone/>
        <a:defRPr sz="1800" b="0" i="0" u="none" strike="noStrike" baseline="0">
          <a:solidFill>
            <a:srgbClr val="000000"/>
          </a:solidFill>
          <a:latin typeface="Arial"/>
        </a:defRPr>
      </a:lvl2pPr>
      <a:lvl3pPr marL="914400" lvl="2" indent="0" algn="l">
        <a:lnSpc>
          <a:spcPct val="100000"/>
        </a:lnSpc>
        <a:buNone/>
        <a:defRPr sz="1800" b="0" i="0" u="none" strike="noStrike" baseline="0">
          <a:solidFill>
            <a:srgbClr val="000000"/>
          </a:solidFill>
          <a:latin typeface="Arial"/>
        </a:defRPr>
      </a:lvl3pPr>
      <a:lvl4pPr marL="1371600" lvl="3" indent="0" algn="l">
        <a:lnSpc>
          <a:spcPct val="100000"/>
        </a:lnSpc>
        <a:buNone/>
        <a:defRPr sz="1800" b="0" i="0" u="none" strike="noStrike" baseline="0">
          <a:solidFill>
            <a:srgbClr val="000000"/>
          </a:solidFill>
          <a:latin typeface="Arial"/>
        </a:defRPr>
      </a:lvl4pPr>
      <a:lvl5pPr marL="1828800" lvl="4" indent="0" algn="l">
        <a:lnSpc>
          <a:spcPct val="100000"/>
        </a:lnSpc>
        <a:buNone/>
        <a:defRPr sz="1800" b="0" i="0" u="none" strike="noStrike" baseline="0">
          <a:solidFill>
            <a:srgbClr val="000000"/>
          </a:solidFill>
          <a:latin typeface="Arial"/>
        </a:defRPr>
      </a:lvl5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www.facebook.com/l.php?u=http://www.youtube.com/watch?v=rakflQPOl44&amp;h=tAQGXnV4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0361" y="2474771"/>
            <a:ext cx="4706439" cy="1914144"/>
          </a:xfrm>
        </p:spPr>
        <p:txBody>
          <a:bodyPr/>
          <a:lstStyle/>
          <a:p>
            <a:r>
              <a:rPr lang="en-US" dirty="0" smtClean="0"/>
              <a:t>The Looting and Return of Art</a:t>
            </a:r>
            <a:endParaRPr lang="en-US" dirty="0"/>
          </a:p>
        </p:txBody>
      </p:sp>
      <p:sp>
        <p:nvSpPr>
          <p:cNvPr id="3" name="Subtitle 2"/>
          <p:cNvSpPr>
            <a:spLocks noGrp="1"/>
          </p:cNvSpPr>
          <p:nvPr>
            <p:ph type="subTitle" idx="1"/>
          </p:nvPr>
        </p:nvSpPr>
        <p:spPr>
          <a:xfrm>
            <a:off x="3980361" y="4671368"/>
            <a:ext cx="4012658" cy="2077831"/>
          </a:xfrm>
        </p:spPr>
        <p:txBody>
          <a:bodyPr>
            <a:normAutofit/>
          </a:bodyPr>
          <a:lstStyle/>
          <a:p>
            <a:r>
              <a:rPr lang="en-US" dirty="0" smtClean="0"/>
              <a:t>By:</a:t>
            </a:r>
          </a:p>
          <a:p>
            <a:r>
              <a:rPr lang="en-US" dirty="0"/>
              <a:t>Greg </a:t>
            </a:r>
            <a:r>
              <a:rPr lang="en-US" dirty="0" err="1" smtClean="0"/>
              <a:t>Ehmer</a:t>
            </a:r>
            <a:endParaRPr lang="en-US" dirty="0" smtClean="0"/>
          </a:p>
          <a:p>
            <a:r>
              <a:rPr lang="en-US" dirty="0" smtClean="0"/>
              <a:t>Wesley Kean</a:t>
            </a:r>
          </a:p>
          <a:p>
            <a:r>
              <a:rPr lang="en-US" dirty="0" smtClean="0"/>
              <a:t>Reid MacArthur</a:t>
            </a:r>
          </a:p>
          <a:p>
            <a:r>
              <a:rPr lang="en-US" dirty="0" err="1" smtClean="0"/>
              <a:t>Bhargav</a:t>
            </a:r>
            <a:r>
              <a:rPr lang="en-US" dirty="0" smtClean="0"/>
              <a:t> </a:t>
            </a:r>
            <a:r>
              <a:rPr lang="en-US" dirty="0" err="1" smtClean="0"/>
              <a:t>Viradia</a:t>
            </a:r>
            <a:endParaRPr lang="en-US" dirty="0" smtClean="0"/>
          </a:p>
        </p:txBody>
      </p:sp>
    </p:spTree>
    <p:extLst>
      <p:ext uri="{BB962C8B-B14F-4D97-AF65-F5344CB8AC3E}">
        <p14:creationId xmlns:p14="http://schemas.microsoft.com/office/powerpoint/2010/main" xmlns="" val="3656262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Shape 40"/>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Shape 44"/>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Shape 48"/>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dirty="0"/>
              <a:t>Cambodian Statues </a:t>
            </a:r>
          </a:p>
        </p:txBody>
      </p:sp>
      <p:sp>
        <p:nvSpPr>
          <p:cNvPr id="54" name="Shape 5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dirty="0"/>
              <a:t>Background:</a:t>
            </a:r>
            <a:r>
              <a:rPr lang="en" sz="2400" dirty="0"/>
              <a:t>The statues from the 10th century had been "illicitly removed" from the Prasat Chen temple at Koh Ker during Cambodia's civil war in the early 1970s.</a:t>
            </a:r>
          </a:p>
          <a:p>
            <a:pPr lvl="0" rtl="0">
              <a:buNone/>
            </a:pPr>
            <a:r>
              <a:rPr lang="en" sz="2400" dirty="0"/>
              <a:t>Statues from the temple scattered all around the world at various museums and private collections.</a:t>
            </a:r>
          </a:p>
          <a:p>
            <a:pPr lvl="0">
              <a:buNone/>
            </a:pPr>
            <a:r>
              <a:rPr lang="en" sz="2400" dirty="0"/>
              <a:t>The Met in NYC returned the statues to Cambodia May 3rd, and Cambodia claims that the Norton Simon Museum in California, the Denver Art Museum and the Cleveland Museum of Art as each having one statue connected to Prasat Chen.</a:t>
            </a:r>
          </a:p>
        </p:txBody>
      </p:sp>
    </p:spTree>
    <p:extLst>
      <p:ext uri="{BB962C8B-B14F-4D97-AF65-F5344CB8AC3E}">
        <p14:creationId xmlns:p14="http://schemas.microsoft.com/office/powerpoint/2010/main" xmlns="" val="3489823309"/>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Shape 58"/>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1718" y="558605"/>
            <a:ext cx="3952343" cy="709254"/>
          </a:xfrm>
        </p:spPr>
        <p:txBody>
          <a:bodyPr/>
          <a:lstStyle/>
          <a:p>
            <a:r>
              <a:rPr lang="en-US" dirty="0"/>
              <a:t>Bodleian library</a:t>
            </a:r>
          </a:p>
        </p:txBody>
      </p:sp>
      <p:sp>
        <p:nvSpPr>
          <p:cNvPr id="3" name="Subtitle 2"/>
          <p:cNvSpPr>
            <a:spLocks noGrp="1"/>
          </p:cNvSpPr>
          <p:nvPr>
            <p:ph type="subTitle" idx="1"/>
          </p:nvPr>
        </p:nvSpPr>
        <p:spPr>
          <a:xfrm>
            <a:off x="3248839" y="1904796"/>
            <a:ext cx="5683282" cy="4715539"/>
          </a:xfrm>
        </p:spPr>
        <p:txBody>
          <a:bodyPr>
            <a:normAutofit/>
          </a:bodyPr>
          <a:lstStyle/>
          <a:p>
            <a:pPr marL="342900" lvl="0" indent="-342900">
              <a:buFont typeface="Arial"/>
              <a:buChar char="•"/>
            </a:pPr>
            <a:r>
              <a:rPr lang="en-US" sz="2800" dirty="0"/>
              <a:t>Library of Oxford </a:t>
            </a:r>
            <a:endParaRPr lang="en-US" sz="2800" dirty="0" smtClean="0"/>
          </a:p>
          <a:p>
            <a:pPr lvl="0"/>
            <a:r>
              <a:rPr lang="en-US" sz="2800" dirty="0" smtClean="0"/>
              <a:t>university</a:t>
            </a:r>
            <a:endParaRPr lang="en-US" sz="2800" dirty="0"/>
          </a:p>
          <a:p>
            <a:pPr marL="342900" lvl="0" indent="-342900">
              <a:buFont typeface="Arial"/>
              <a:buChar char="•"/>
            </a:pPr>
            <a:r>
              <a:rPr lang="en-US" sz="2800" dirty="0"/>
              <a:t>Thomas </a:t>
            </a:r>
            <a:r>
              <a:rPr lang="en-US" sz="2800" dirty="0" err="1"/>
              <a:t>Bodley</a:t>
            </a:r>
            <a:r>
              <a:rPr lang="en-US" sz="2800" dirty="0"/>
              <a:t> offers to </a:t>
            </a:r>
            <a:endParaRPr lang="en-US" sz="2800" dirty="0" smtClean="0"/>
          </a:p>
          <a:p>
            <a:pPr lvl="0"/>
            <a:r>
              <a:rPr lang="en-US" sz="2800" dirty="0"/>
              <a:t>r</a:t>
            </a:r>
            <a:r>
              <a:rPr lang="en-US" sz="2800" dirty="0" smtClean="0"/>
              <a:t>estore the </a:t>
            </a:r>
            <a:r>
              <a:rPr lang="en-US" sz="2800" dirty="0"/>
              <a:t>run down library at his own </a:t>
            </a:r>
            <a:endParaRPr lang="en-US" sz="2800" dirty="0" smtClean="0"/>
          </a:p>
          <a:p>
            <a:pPr lvl="0"/>
            <a:r>
              <a:rPr lang="en-US" sz="2800" dirty="0" smtClean="0"/>
              <a:t>expense </a:t>
            </a:r>
            <a:r>
              <a:rPr lang="en-US" sz="2800" dirty="0"/>
              <a:t>in 1598</a:t>
            </a:r>
          </a:p>
          <a:p>
            <a:pPr marL="342900" indent="-342900">
              <a:buFont typeface="Arial"/>
              <a:buChar char="•"/>
            </a:pPr>
            <a:r>
              <a:rPr lang="en-US" sz="2800" dirty="0"/>
              <a:t>The Earl of Essex raided Faro donates books to </a:t>
            </a:r>
            <a:r>
              <a:rPr lang="en-US" sz="2800" dirty="0" err="1"/>
              <a:t>Bodley</a:t>
            </a:r>
            <a:r>
              <a:rPr lang="en-US" sz="2800" dirty="0"/>
              <a:t>, who is collecting for the Oxford library</a:t>
            </a:r>
          </a:p>
          <a:p>
            <a:pPr marL="342900" lvl="0" indent="-342900">
              <a:buFont typeface="Arial"/>
              <a:buChar char="•"/>
            </a:pPr>
            <a:r>
              <a:rPr lang="en-US" sz="2800" dirty="0"/>
              <a:t>65 titles and 91 volumes were certainly taken from the bishop´s collection in Faro because they bear the bishop´s arms stamped in gold on their covers</a:t>
            </a:r>
          </a:p>
          <a:p>
            <a:endParaRPr lang="en-US" dirty="0"/>
          </a:p>
        </p:txBody>
      </p:sp>
      <p:pic>
        <p:nvPicPr>
          <p:cNvPr id="4" name="Picture 3"/>
          <p:cNvPicPr>
            <a:picLocks noChangeAspect="1"/>
          </p:cNvPicPr>
          <p:nvPr/>
        </p:nvPicPr>
        <p:blipFill>
          <a:blip r:embed="rId2" cstate="print"/>
          <a:stretch>
            <a:fillRect/>
          </a:stretch>
        </p:blipFill>
        <p:spPr>
          <a:xfrm>
            <a:off x="6844913" y="202020"/>
            <a:ext cx="1943717" cy="2361617"/>
          </a:xfrm>
          <a:prstGeom prst="rect">
            <a:avLst/>
          </a:prstGeom>
        </p:spPr>
      </p:pic>
    </p:spTree>
    <p:extLst>
      <p:ext uri="{BB962C8B-B14F-4D97-AF65-F5344CB8AC3E}">
        <p14:creationId xmlns:p14="http://schemas.microsoft.com/office/powerpoint/2010/main" xmlns="" val="962313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8592" y="250066"/>
            <a:ext cx="5021163" cy="1914144"/>
          </a:xfrm>
        </p:spPr>
        <p:txBody>
          <a:bodyPr/>
          <a:lstStyle/>
          <a:p>
            <a:r>
              <a:rPr lang="en-US" dirty="0"/>
              <a:t>Conflict</a:t>
            </a:r>
          </a:p>
        </p:txBody>
      </p:sp>
      <p:sp>
        <p:nvSpPr>
          <p:cNvPr id="3" name="Subtitle 2"/>
          <p:cNvSpPr>
            <a:spLocks noGrp="1"/>
          </p:cNvSpPr>
          <p:nvPr>
            <p:ph type="subTitle" idx="1"/>
          </p:nvPr>
        </p:nvSpPr>
        <p:spPr>
          <a:xfrm>
            <a:off x="4122837" y="2434374"/>
            <a:ext cx="4712286" cy="4174581"/>
          </a:xfrm>
        </p:spPr>
        <p:txBody>
          <a:bodyPr>
            <a:normAutofit/>
          </a:bodyPr>
          <a:lstStyle/>
          <a:p>
            <a:pPr marL="342900" indent="-342900">
              <a:buFont typeface="Arial"/>
              <a:buChar char="•"/>
            </a:pPr>
            <a:r>
              <a:rPr lang="en-US" sz="2800" dirty="0"/>
              <a:t>Dorothy wrote to the President of the </a:t>
            </a:r>
            <a:r>
              <a:rPr lang="en-US" sz="2800" dirty="0" err="1"/>
              <a:t>Algrave</a:t>
            </a:r>
            <a:r>
              <a:rPr lang="en-US" sz="2800" dirty="0"/>
              <a:t> History association that the stolen books are currently in England should be returned to their former home in Faro. </a:t>
            </a:r>
          </a:p>
          <a:p>
            <a:pPr marL="342900" lvl="0" indent="-342900">
              <a:buFont typeface="Arial"/>
              <a:buChar char="•"/>
            </a:pPr>
            <a:r>
              <a:rPr lang="en-US" sz="2800" dirty="0"/>
              <a:t>However is clear that neither the establishment in England nor that in Portugal is concerned with this issue.</a:t>
            </a:r>
          </a:p>
          <a:p>
            <a:endParaRPr lang="en-US" dirty="0" smtClean="0"/>
          </a:p>
        </p:txBody>
      </p:sp>
    </p:spTree>
    <p:extLst>
      <p:ext uri="{BB962C8B-B14F-4D97-AF65-F5344CB8AC3E}">
        <p14:creationId xmlns:p14="http://schemas.microsoft.com/office/powerpoint/2010/main" xmlns="" val="3543828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22837" y="808092"/>
            <a:ext cx="4712286" cy="6031743"/>
          </a:xfrm>
        </p:spPr>
        <p:txBody>
          <a:bodyPr>
            <a:normAutofit fontScale="77500" lnSpcReduction="20000"/>
          </a:bodyPr>
          <a:lstStyle/>
          <a:p>
            <a:pPr marL="342900" lvl="0" indent="-342900">
              <a:buFont typeface="Arial"/>
              <a:buChar char="•"/>
            </a:pPr>
            <a:r>
              <a:rPr lang="en-US" sz="3600" dirty="0"/>
              <a:t>The 16th and 17th centuries – widespread political commotion and collections </a:t>
            </a:r>
          </a:p>
          <a:p>
            <a:pPr marL="342900" lvl="0" indent="-342900">
              <a:buFont typeface="Arial"/>
              <a:buChar char="•"/>
            </a:pPr>
            <a:r>
              <a:rPr lang="en-US" sz="3600" dirty="0"/>
              <a:t>Oxford´s library founded by Duke </a:t>
            </a:r>
            <a:r>
              <a:rPr lang="en-US" sz="3600" dirty="0" err="1"/>
              <a:t>Humfrey</a:t>
            </a:r>
            <a:r>
              <a:rPr lang="en-US" sz="3600" dirty="0"/>
              <a:t>. </a:t>
            </a:r>
          </a:p>
          <a:p>
            <a:pPr marL="342900" lvl="0" indent="-342900">
              <a:buFont typeface="Arial"/>
              <a:buChar char="•"/>
            </a:pPr>
            <a:r>
              <a:rPr lang="en-US" sz="3600" dirty="0"/>
              <a:t>Some of the works from the original library are now in St Petersburg and Rome. </a:t>
            </a:r>
          </a:p>
          <a:p>
            <a:pPr marL="342900" lvl="0" indent="-342900">
              <a:buFont typeface="Arial"/>
              <a:buChar char="•"/>
            </a:pPr>
            <a:r>
              <a:rPr lang="en-US" sz="3600" dirty="0"/>
              <a:t>“If we see these volumes as a part of a vast European collection, it cannot matter in which part of Europe they are located, if they are well cared for, and if their location is acknowledged and if they are available for consultation.”</a:t>
            </a:r>
          </a:p>
          <a:p>
            <a:endParaRPr lang="en-US" dirty="0" smtClean="0"/>
          </a:p>
        </p:txBody>
      </p:sp>
    </p:spTree>
    <p:extLst>
      <p:ext uri="{BB962C8B-B14F-4D97-AF65-F5344CB8AC3E}">
        <p14:creationId xmlns:p14="http://schemas.microsoft.com/office/powerpoint/2010/main" xmlns="" val="83698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22837" y="2493819"/>
            <a:ext cx="4712286" cy="4147123"/>
          </a:xfrm>
        </p:spPr>
        <p:txBody>
          <a:bodyPr>
            <a:normAutofit/>
          </a:bodyPr>
          <a:lstStyle/>
          <a:p>
            <a:endParaRPr lang="en-US" dirty="0" smtClean="0"/>
          </a:p>
        </p:txBody>
      </p:sp>
      <p:sp>
        <p:nvSpPr>
          <p:cNvPr id="4" name="Title 1"/>
          <p:cNvSpPr>
            <a:spLocks noGrp="1"/>
          </p:cNvSpPr>
          <p:nvPr>
            <p:ph type="ctrTitle"/>
          </p:nvPr>
        </p:nvSpPr>
        <p:spPr>
          <a:xfrm>
            <a:off x="3702738" y="250066"/>
            <a:ext cx="5317018" cy="927995"/>
          </a:xfrm>
        </p:spPr>
        <p:txBody>
          <a:bodyPr/>
          <a:lstStyle/>
          <a:p>
            <a:r>
              <a:rPr lang="en-US" dirty="0" err="1" smtClean="0"/>
              <a:t>Koh-i-noor</a:t>
            </a:r>
            <a:endParaRPr lang="en-US" dirty="0"/>
          </a:p>
        </p:txBody>
      </p:sp>
      <p:pic>
        <p:nvPicPr>
          <p:cNvPr id="5" name="Picture 4"/>
          <p:cNvPicPr>
            <a:picLocks noChangeAspect="1"/>
          </p:cNvPicPr>
          <p:nvPr/>
        </p:nvPicPr>
        <p:blipFill>
          <a:blip r:embed="rId2" cstate="print"/>
          <a:stretch>
            <a:fillRect/>
          </a:stretch>
        </p:blipFill>
        <p:spPr>
          <a:xfrm>
            <a:off x="2984662" y="1628745"/>
            <a:ext cx="5867238" cy="4693790"/>
          </a:xfrm>
          <a:prstGeom prst="rect">
            <a:avLst/>
          </a:prstGeom>
        </p:spPr>
      </p:pic>
    </p:spTree>
    <p:extLst>
      <p:ext uri="{BB962C8B-B14F-4D97-AF65-F5344CB8AC3E}">
        <p14:creationId xmlns:p14="http://schemas.microsoft.com/office/powerpoint/2010/main" xmlns="" val="421131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9658" y="48046"/>
            <a:ext cx="2769264" cy="1914144"/>
          </a:xfrm>
        </p:spPr>
        <p:txBody>
          <a:bodyPr/>
          <a:lstStyle/>
          <a:p>
            <a:r>
              <a:rPr lang="en-US" dirty="0" smtClean="0"/>
              <a:t>Outline</a:t>
            </a:r>
            <a:endParaRPr lang="en-US" dirty="0"/>
          </a:p>
        </p:txBody>
      </p:sp>
      <p:sp>
        <p:nvSpPr>
          <p:cNvPr id="3" name="Subtitle 2"/>
          <p:cNvSpPr>
            <a:spLocks noGrp="1"/>
          </p:cNvSpPr>
          <p:nvPr>
            <p:ph type="subTitle" idx="1"/>
          </p:nvPr>
        </p:nvSpPr>
        <p:spPr>
          <a:xfrm>
            <a:off x="4224290" y="2193406"/>
            <a:ext cx="4654077" cy="4399461"/>
          </a:xfrm>
        </p:spPr>
        <p:txBody>
          <a:bodyPr>
            <a:normAutofit fontScale="77500" lnSpcReduction="20000"/>
          </a:bodyPr>
          <a:lstStyle/>
          <a:p>
            <a:pPr marL="342900" indent="-342900">
              <a:buFont typeface="Arial"/>
              <a:buChar char="•"/>
            </a:pPr>
            <a:r>
              <a:rPr lang="en-US" sz="2800" dirty="0" smtClean="0"/>
              <a:t>Introduction and history of Art Looting</a:t>
            </a:r>
          </a:p>
          <a:p>
            <a:pPr marL="342900" indent="-342900">
              <a:buFont typeface="Arial"/>
              <a:buChar char="•"/>
            </a:pPr>
            <a:r>
              <a:rPr lang="en-US" sz="2800" dirty="0" smtClean="0"/>
              <a:t>Ethical dilemmas that surround the art market and returning artwork? What factors? What ethical codes?</a:t>
            </a:r>
          </a:p>
          <a:p>
            <a:pPr marL="342900" indent="-342900">
              <a:buFont typeface="Arial"/>
              <a:buChar char="•"/>
            </a:pPr>
            <a:r>
              <a:rPr lang="en-US" sz="2800" dirty="0" smtClean="0"/>
              <a:t>Nazi Looting of WWII</a:t>
            </a:r>
          </a:p>
          <a:p>
            <a:pPr marL="342900" indent="-342900">
              <a:buFont typeface="Arial"/>
              <a:buChar char="•"/>
            </a:pPr>
            <a:r>
              <a:rPr lang="en-US" sz="2800" dirty="0" smtClean="0"/>
              <a:t>Looted statues from the 1970’s Cambodian Civil War</a:t>
            </a:r>
          </a:p>
          <a:p>
            <a:pPr marL="342900" indent="-342900">
              <a:buFont typeface="Arial"/>
              <a:buChar char="•"/>
            </a:pPr>
            <a:r>
              <a:rPr lang="en-US" sz="2800" dirty="0" smtClean="0"/>
              <a:t>Bodleian Library and the Portugal Books</a:t>
            </a:r>
          </a:p>
          <a:p>
            <a:pPr marL="342900" indent="-342900">
              <a:buFont typeface="Arial"/>
              <a:buChar char="•"/>
            </a:pPr>
            <a:r>
              <a:rPr lang="en-US" sz="2800" dirty="0" smtClean="0"/>
              <a:t>British possession of the Indian </a:t>
            </a:r>
            <a:r>
              <a:rPr lang="en-US" sz="2800" dirty="0" err="1" smtClean="0"/>
              <a:t>Koh-i-Noor</a:t>
            </a:r>
            <a:r>
              <a:rPr lang="en-US" sz="2800" dirty="0" smtClean="0"/>
              <a:t> Diamond</a:t>
            </a:r>
          </a:p>
          <a:p>
            <a:pPr marL="342900" indent="-342900">
              <a:buFont typeface="Arial"/>
              <a:buChar char="•"/>
            </a:pPr>
            <a:r>
              <a:rPr lang="en-US" sz="2800" dirty="0" smtClean="0"/>
              <a:t>Ethics behind returning artwork</a:t>
            </a:r>
          </a:p>
          <a:p>
            <a:pPr marL="342900" indent="-342900">
              <a:buFont typeface="Arial"/>
              <a:buChar char="•"/>
            </a:pPr>
            <a:endParaRPr lang="en-US" sz="2800" dirty="0" smtClean="0"/>
          </a:p>
        </p:txBody>
      </p:sp>
    </p:spTree>
    <p:extLst>
      <p:ext uri="{BB962C8B-B14F-4D97-AF65-F5344CB8AC3E}">
        <p14:creationId xmlns:p14="http://schemas.microsoft.com/office/powerpoint/2010/main" xmlns="" val="579279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8592" y="250066"/>
            <a:ext cx="5021163" cy="1914144"/>
          </a:xfrm>
        </p:spPr>
        <p:txBody>
          <a:bodyPr/>
          <a:lstStyle/>
          <a:p>
            <a:r>
              <a:rPr lang="en-US" dirty="0" smtClean="0"/>
              <a:t>Law</a:t>
            </a:r>
            <a:endParaRPr lang="en-US" dirty="0"/>
          </a:p>
        </p:txBody>
      </p:sp>
      <p:sp>
        <p:nvSpPr>
          <p:cNvPr id="3" name="Subtitle 2"/>
          <p:cNvSpPr>
            <a:spLocks noGrp="1"/>
          </p:cNvSpPr>
          <p:nvPr>
            <p:ph type="subTitle" idx="1"/>
          </p:nvPr>
        </p:nvSpPr>
        <p:spPr>
          <a:xfrm>
            <a:off x="4122837" y="2434374"/>
            <a:ext cx="4712286" cy="4174581"/>
          </a:xfrm>
        </p:spPr>
        <p:txBody>
          <a:bodyPr>
            <a:normAutofit/>
          </a:bodyPr>
          <a:lstStyle/>
          <a:p>
            <a:pPr marL="342900" indent="-342900">
              <a:buFont typeface="Arial"/>
              <a:buChar char="•"/>
            </a:pPr>
            <a:r>
              <a:rPr lang="en-US" sz="2800" dirty="0"/>
              <a:t>UK’s long standing tradition of not wanting to return stolen goods.</a:t>
            </a:r>
          </a:p>
          <a:p>
            <a:pPr marL="342900" indent="-342900">
              <a:buFont typeface="Arial"/>
              <a:buChar char="•"/>
            </a:pPr>
            <a:r>
              <a:rPr lang="en-US" sz="2800" dirty="0"/>
              <a:t>Up until 2009 it had laws that prevented museums from returning looted Nazi art. It however allowed to compensate individuals who to prove their families’ ownership prior to or during the war.</a:t>
            </a:r>
          </a:p>
          <a:p>
            <a:endParaRPr lang="en-US" dirty="0" smtClean="0"/>
          </a:p>
        </p:txBody>
      </p:sp>
    </p:spTree>
    <p:extLst>
      <p:ext uri="{BB962C8B-B14F-4D97-AF65-F5344CB8AC3E}">
        <p14:creationId xmlns:p14="http://schemas.microsoft.com/office/powerpoint/2010/main" xmlns="" val="1034793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8592" y="250066"/>
            <a:ext cx="5021163" cy="1914144"/>
          </a:xfrm>
        </p:spPr>
        <p:txBody>
          <a:bodyPr/>
          <a:lstStyle/>
          <a:p>
            <a:r>
              <a:rPr lang="en-US" dirty="0" smtClean="0"/>
              <a:t>Ethically Responsible</a:t>
            </a:r>
            <a:endParaRPr lang="en-US" dirty="0"/>
          </a:p>
        </p:txBody>
      </p:sp>
      <p:sp>
        <p:nvSpPr>
          <p:cNvPr id="3" name="Subtitle 2"/>
          <p:cNvSpPr>
            <a:spLocks noGrp="1"/>
          </p:cNvSpPr>
          <p:nvPr>
            <p:ph type="subTitle" idx="1"/>
          </p:nvPr>
        </p:nvSpPr>
        <p:spPr>
          <a:xfrm>
            <a:off x="4122837" y="2434374"/>
            <a:ext cx="4712286" cy="4174581"/>
          </a:xfrm>
        </p:spPr>
        <p:txBody>
          <a:bodyPr>
            <a:normAutofit/>
          </a:bodyPr>
          <a:lstStyle/>
          <a:p>
            <a:pPr marL="342900" indent="-342900">
              <a:buFont typeface="Arial"/>
              <a:buChar char="•"/>
            </a:pPr>
            <a:r>
              <a:rPr lang="en-US" sz="2800" dirty="0"/>
              <a:t>Are the museums ethically responsible for returning the art to the respectful owners and countries</a:t>
            </a:r>
            <a:r>
              <a:rPr lang="en-US" sz="2800" dirty="0" smtClean="0"/>
              <a:t>?</a:t>
            </a:r>
          </a:p>
          <a:p>
            <a:endParaRPr lang="en-US" sz="2800" dirty="0"/>
          </a:p>
          <a:p>
            <a:pPr marL="342900" indent="-342900">
              <a:buFont typeface="Arial"/>
              <a:buChar char="•"/>
            </a:pPr>
            <a:r>
              <a:rPr lang="en-US" sz="2800" dirty="0"/>
              <a:t>Yes </a:t>
            </a:r>
            <a:endParaRPr lang="en-US" sz="2800" dirty="0" smtClean="0"/>
          </a:p>
          <a:p>
            <a:endParaRPr lang="en-US" sz="2800" dirty="0" smtClean="0"/>
          </a:p>
          <a:p>
            <a:r>
              <a:rPr lang="en-US" sz="2800" dirty="0" smtClean="0"/>
              <a:t>     </a:t>
            </a:r>
            <a:r>
              <a:rPr lang="en-US" sz="2800" dirty="0" smtClean="0">
                <a:solidFill>
                  <a:schemeClr val="tx1"/>
                </a:solidFill>
              </a:rPr>
              <a:t>- Virtue ethics</a:t>
            </a:r>
          </a:p>
          <a:p>
            <a:r>
              <a:rPr lang="en-US" sz="2800" dirty="0" smtClean="0"/>
              <a:t>     - </a:t>
            </a:r>
            <a:r>
              <a:rPr lang="en-US" sz="2800" dirty="0" smtClean="0">
                <a:solidFill>
                  <a:schemeClr val="tx1"/>
                </a:solidFill>
              </a:rPr>
              <a:t>Altruism</a:t>
            </a:r>
          </a:p>
          <a:p>
            <a:r>
              <a:rPr lang="en-US" sz="2800" dirty="0" smtClean="0"/>
              <a:t>     - </a:t>
            </a:r>
            <a:r>
              <a:rPr lang="en-US" sz="2800" dirty="0" smtClean="0">
                <a:solidFill>
                  <a:schemeClr val="tx1"/>
                </a:solidFill>
              </a:rPr>
              <a:t>CSR</a:t>
            </a:r>
            <a:endParaRPr lang="en-US" sz="2800" dirty="0">
              <a:solidFill>
                <a:schemeClr val="tx1"/>
              </a:solidFill>
            </a:endParaRPr>
          </a:p>
          <a:p>
            <a:endParaRPr lang="en-US" dirty="0" smtClean="0"/>
          </a:p>
        </p:txBody>
      </p:sp>
    </p:spTree>
    <p:extLst>
      <p:ext uri="{BB962C8B-B14F-4D97-AF65-F5344CB8AC3E}">
        <p14:creationId xmlns:p14="http://schemas.microsoft.com/office/powerpoint/2010/main" xmlns="" val="1288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5660" y="1207138"/>
            <a:ext cx="4407424" cy="1914144"/>
          </a:xfrm>
        </p:spPr>
        <p:txBody>
          <a:bodyPr/>
          <a:lstStyle/>
          <a:p>
            <a:r>
              <a:rPr lang="en-US" dirty="0" smtClean="0"/>
              <a:t>Ethically Responsible?</a:t>
            </a:r>
            <a:endParaRPr lang="en-US" dirty="0"/>
          </a:p>
        </p:txBody>
      </p:sp>
      <p:sp>
        <p:nvSpPr>
          <p:cNvPr id="3" name="Subtitle 2"/>
          <p:cNvSpPr>
            <a:spLocks noGrp="1"/>
          </p:cNvSpPr>
          <p:nvPr>
            <p:ph type="subTitle" idx="1"/>
          </p:nvPr>
        </p:nvSpPr>
        <p:spPr>
          <a:xfrm>
            <a:off x="4205660" y="3469803"/>
            <a:ext cx="4793960" cy="2496556"/>
          </a:xfrm>
        </p:spPr>
        <p:txBody>
          <a:bodyPr>
            <a:normAutofit/>
          </a:bodyPr>
          <a:lstStyle/>
          <a:p>
            <a:pPr marL="342900" indent="-342900">
              <a:buFont typeface="Arial"/>
              <a:buChar char="•"/>
            </a:pPr>
            <a:r>
              <a:rPr lang="en-US" sz="2800" dirty="0" smtClean="0"/>
              <a:t>No</a:t>
            </a:r>
          </a:p>
          <a:p>
            <a:endParaRPr lang="en-US" sz="2800" dirty="0" smtClean="0"/>
          </a:p>
          <a:p>
            <a:r>
              <a:rPr lang="en-US" sz="2800" dirty="0" smtClean="0"/>
              <a:t>     - Sotheby’s Auctions</a:t>
            </a:r>
          </a:p>
          <a:p>
            <a:r>
              <a:rPr lang="en-US" sz="2800" dirty="0" smtClean="0"/>
              <a:t>     - Consequentialist view</a:t>
            </a:r>
          </a:p>
          <a:p>
            <a:r>
              <a:rPr lang="en-US" sz="2800" dirty="0" smtClean="0"/>
              <a:t>     - Utilitarian view</a:t>
            </a:r>
          </a:p>
          <a:p>
            <a:r>
              <a:rPr lang="en-US" sz="2800" dirty="0" smtClean="0"/>
              <a:t>     - Ethics </a:t>
            </a:r>
            <a:r>
              <a:rPr lang="en-US" sz="2800" dirty="0"/>
              <a:t>of care </a:t>
            </a:r>
            <a:r>
              <a:rPr lang="en-US" sz="2800" dirty="0" smtClean="0"/>
              <a:t>view</a:t>
            </a:r>
            <a:endParaRPr lang="en-US" sz="2800" dirty="0"/>
          </a:p>
        </p:txBody>
      </p:sp>
    </p:spTree>
    <p:extLst>
      <p:ext uri="{BB962C8B-B14F-4D97-AF65-F5344CB8AC3E}">
        <p14:creationId xmlns:p14="http://schemas.microsoft.com/office/powerpoint/2010/main" xmlns="" val="1288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2830" y="2017204"/>
            <a:ext cx="5553228" cy="1914144"/>
          </a:xfrm>
        </p:spPr>
        <p:txBody>
          <a:bodyPr/>
          <a:lstStyle/>
          <a:p>
            <a:r>
              <a:rPr lang="en-US" dirty="0"/>
              <a:t>Ethical Outcomes of the Met’s Actions</a:t>
            </a:r>
          </a:p>
        </p:txBody>
      </p:sp>
      <p:sp>
        <p:nvSpPr>
          <p:cNvPr id="3" name="Subtitle 2"/>
          <p:cNvSpPr>
            <a:spLocks noGrp="1"/>
          </p:cNvSpPr>
          <p:nvPr>
            <p:ph type="subTitle" idx="1"/>
          </p:nvPr>
        </p:nvSpPr>
        <p:spPr>
          <a:xfrm>
            <a:off x="4122830" y="4282061"/>
            <a:ext cx="4780156" cy="1764852"/>
          </a:xfrm>
        </p:spPr>
        <p:txBody>
          <a:bodyPr>
            <a:normAutofit/>
          </a:bodyPr>
          <a:lstStyle/>
          <a:p>
            <a:pPr marL="342900" indent="-342900">
              <a:buFont typeface="Arial"/>
              <a:buChar char="•"/>
            </a:pPr>
            <a:r>
              <a:rPr lang="en-US" sz="2800" dirty="0"/>
              <a:t>Displayed Sense of </a:t>
            </a:r>
            <a:r>
              <a:rPr lang="en-US" sz="2800" dirty="0" smtClean="0"/>
              <a:t>CSR</a:t>
            </a:r>
            <a:endParaRPr lang="en-US" sz="2800" dirty="0"/>
          </a:p>
          <a:p>
            <a:pPr marL="342900" indent="-342900">
              <a:buFont typeface="Arial"/>
              <a:buChar char="•"/>
            </a:pPr>
            <a:r>
              <a:rPr lang="en-US" sz="2800" dirty="0"/>
              <a:t>Enlightened self </a:t>
            </a:r>
            <a:r>
              <a:rPr lang="en-US" sz="2800" dirty="0" smtClean="0"/>
              <a:t>interest</a:t>
            </a:r>
            <a:endParaRPr lang="en-US" sz="2800" dirty="0"/>
          </a:p>
          <a:p>
            <a:pPr marL="342900" indent="-342900">
              <a:buFont typeface="Arial"/>
              <a:buChar char="•"/>
            </a:pPr>
            <a:r>
              <a:rPr lang="en-US" sz="2800" dirty="0"/>
              <a:t>Similarity to Canon </a:t>
            </a:r>
            <a:r>
              <a:rPr lang="en-US" sz="2800" dirty="0" smtClean="0"/>
              <a:t>case</a:t>
            </a:r>
            <a:endParaRPr lang="en-US" sz="2800" dirty="0"/>
          </a:p>
        </p:txBody>
      </p:sp>
    </p:spTree>
    <p:extLst>
      <p:ext uri="{BB962C8B-B14F-4D97-AF65-F5344CB8AC3E}">
        <p14:creationId xmlns:p14="http://schemas.microsoft.com/office/powerpoint/2010/main" xmlns="" val="1288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Nazi Stolen Art Video</a:t>
            </a:r>
            <a:endParaRPr lang="en-US" dirty="0"/>
          </a:p>
        </p:txBody>
      </p:sp>
      <p:sp>
        <p:nvSpPr>
          <p:cNvPr id="3" name="Content Placeholder 2"/>
          <p:cNvSpPr>
            <a:spLocks noGrp="1"/>
          </p:cNvSpPr>
          <p:nvPr>
            <p:ph idx="1"/>
          </p:nvPr>
        </p:nvSpPr>
        <p:spPr/>
        <p:txBody>
          <a:bodyPr/>
          <a:lstStyle/>
          <a:p>
            <a:pPr lvl="0"/>
            <a:r>
              <a:rPr lang="en-US" u="sng" dirty="0">
                <a:hlinkClick r:id="rId2"/>
              </a:rPr>
              <a:t>http://www.youtube.com/watch?v=rakflQPOl44</a:t>
            </a:r>
            <a:endParaRPr lang="en-US" dirty="0"/>
          </a:p>
          <a:p>
            <a:endParaRPr lang="en-US" dirty="0"/>
          </a:p>
        </p:txBody>
      </p:sp>
    </p:spTree>
    <p:extLst>
      <p:ext uri="{BB962C8B-B14F-4D97-AF65-F5344CB8AC3E}">
        <p14:creationId xmlns:p14="http://schemas.microsoft.com/office/powerpoint/2010/main" xmlns="" val="373023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5986" y="-514724"/>
            <a:ext cx="6477000" cy="1914144"/>
          </a:xfrm>
        </p:spPr>
        <p:txBody>
          <a:bodyPr/>
          <a:lstStyle/>
          <a:p>
            <a:r>
              <a:rPr lang="en-US" dirty="0" smtClean="0"/>
              <a:t>Looted Art - Introduction</a:t>
            </a:r>
            <a:endParaRPr lang="en-US" dirty="0"/>
          </a:p>
        </p:txBody>
      </p:sp>
      <p:sp>
        <p:nvSpPr>
          <p:cNvPr id="3" name="Subtitle 2"/>
          <p:cNvSpPr>
            <a:spLocks noGrp="1"/>
          </p:cNvSpPr>
          <p:nvPr>
            <p:ph type="subTitle" idx="1"/>
          </p:nvPr>
        </p:nvSpPr>
        <p:spPr>
          <a:xfrm>
            <a:off x="4224290" y="1601763"/>
            <a:ext cx="4654077" cy="5137187"/>
          </a:xfrm>
        </p:spPr>
        <p:txBody>
          <a:bodyPr>
            <a:normAutofit fontScale="85000" lnSpcReduction="10000"/>
          </a:bodyPr>
          <a:lstStyle/>
          <a:p>
            <a:pPr marL="342900" indent="-342900">
              <a:buFont typeface="Arial"/>
              <a:buChar char="•"/>
            </a:pPr>
            <a:r>
              <a:rPr lang="en-US" sz="2800" dirty="0" smtClean="0"/>
              <a:t>Looted art has been a consequence of looting during war, natural disaster and riot for centuries</a:t>
            </a:r>
          </a:p>
          <a:p>
            <a:pPr marL="342900" indent="-342900">
              <a:buFont typeface="Arial"/>
              <a:buChar char="•"/>
            </a:pPr>
            <a:r>
              <a:rPr lang="en-US" sz="2800" dirty="0" smtClean="0"/>
              <a:t>Often revolves around artwork plundered by the German Nazi’s during WWII and the Holocaust Era 1933 - 1945</a:t>
            </a:r>
          </a:p>
          <a:p>
            <a:pPr marL="342900" indent="-342900">
              <a:buFont typeface="Arial"/>
              <a:buChar char="•"/>
            </a:pPr>
            <a:r>
              <a:rPr lang="en-US" sz="2800" dirty="0" smtClean="0"/>
              <a:t>Interestingly, many of the world’s greatest artworks were taken from their rightful owners</a:t>
            </a:r>
          </a:p>
          <a:p>
            <a:pPr marL="342900" indent="-342900">
              <a:buFont typeface="Arial"/>
              <a:buChar char="•"/>
            </a:pPr>
            <a:r>
              <a:rPr lang="en-US" sz="2800" dirty="0" smtClean="0"/>
              <a:t>Many ethical dilemmas arise pertaining to justifications for looting rights and artwork ownership</a:t>
            </a:r>
          </a:p>
        </p:txBody>
      </p:sp>
    </p:spTree>
    <p:extLst>
      <p:ext uri="{BB962C8B-B14F-4D97-AF65-F5344CB8AC3E}">
        <p14:creationId xmlns:p14="http://schemas.microsoft.com/office/powerpoint/2010/main" xmlns="" val="2265929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5986" y="-415126"/>
            <a:ext cx="6477000" cy="1914144"/>
          </a:xfrm>
        </p:spPr>
        <p:txBody>
          <a:bodyPr/>
          <a:lstStyle/>
          <a:p>
            <a:r>
              <a:rPr lang="en-US" dirty="0" smtClean="0"/>
              <a:t>Looted Art - History</a:t>
            </a:r>
            <a:endParaRPr lang="en-US" dirty="0"/>
          </a:p>
        </p:txBody>
      </p:sp>
      <p:sp>
        <p:nvSpPr>
          <p:cNvPr id="3" name="Subtitle 2"/>
          <p:cNvSpPr>
            <a:spLocks noGrp="1"/>
          </p:cNvSpPr>
          <p:nvPr>
            <p:ph type="subTitle" idx="1"/>
          </p:nvPr>
        </p:nvSpPr>
        <p:spPr>
          <a:xfrm>
            <a:off x="3901953" y="1725788"/>
            <a:ext cx="5001033" cy="4867079"/>
          </a:xfrm>
        </p:spPr>
        <p:txBody>
          <a:bodyPr>
            <a:normAutofit/>
          </a:bodyPr>
          <a:lstStyle/>
          <a:p>
            <a:pPr marL="342900" indent="-342900">
              <a:buFont typeface="Arial"/>
              <a:buChar char="•"/>
            </a:pPr>
            <a:r>
              <a:rPr lang="en-US" sz="2800" dirty="0" smtClean="0"/>
              <a:t>Art looting </a:t>
            </a:r>
            <a:r>
              <a:rPr lang="en-US" sz="2800" dirty="0"/>
              <a:t>has a long </a:t>
            </a:r>
            <a:r>
              <a:rPr lang="en-US" sz="2800" dirty="0" smtClean="0"/>
              <a:t>history</a:t>
            </a:r>
            <a:endParaRPr lang="en-US" sz="2800" dirty="0"/>
          </a:p>
          <a:p>
            <a:pPr marL="342900" indent="-342900">
              <a:buFont typeface="Arial"/>
              <a:buChar char="•"/>
            </a:pPr>
            <a:r>
              <a:rPr lang="en-US" sz="2800" dirty="0" smtClean="0"/>
              <a:t>The </a:t>
            </a:r>
            <a:r>
              <a:rPr lang="en-US" sz="2800" dirty="0"/>
              <a:t>winning party of armed conflicts often </a:t>
            </a:r>
            <a:r>
              <a:rPr lang="en-US" sz="2800" dirty="0" smtClean="0"/>
              <a:t>plunder </a:t>
            </a:r>
            <a:r>
              <a:rPr lang="en-US" sz="2800" dirty="0"/>
              <a:t>the </a:t>
            </a:r>
            <a:r>
              <a:rPr lang="en-US" sz="2800" dirty="0" smtClean="0"/>
              <a:t>loser</a:t>
            </a:r>
            <a:endParaRPr lang="en-US" sz="2800" dirty="0"/>
          </a:p>
          <a:p>
            <a:pPr marL="342900" indent="-342900">
              <a:buFont typeface="Arial"/>
              <a:buChar char="•"/>
            </a:pPr>
            <a:r>
              <a:rPr lang="en-US" sz="2800" dirty="0" smtClean="0"/>
              <a:t>In </a:t>
            </a:r>
            <a:r>
              <a:rPr lang="en-US" sz="2800" dirty="0"/>
              <a:t>the absence of social order, the local population often </a:t>
            </a:r>
            <a:r>
              <a:rPr lang="en-US" sz="2800" dirty="0" smtClean="0"/>
              <a:t>join in looting</a:t>
            </a:r>
          </a:p>
          <a:p>
            <a:endParaRPr lang="en-US" sz="2800" dirty="0" smtClean="0"/>
          </a:p>
          <a:p>
            <a:pPr marL="342900" indent="-342900">
              <a:buFont typeface="Arial"/>
              <a:buChar char="•"/>
            </a:pPr>
            <a:r>
              <a:rPr lang="en-US" sz="2800" dirty="0" smtClean="0"/>
              <a:t>Early Examples: </a:t>
            </a:r>
          </a:p>
          <a:p>
            <a:endParaRPr lang="en-US" sz="2800" dirty="0" smtClean="0"/>
          </a:p>
          <a:p>
            <a:r>
              <a:rPr lang="en-US" sz="2800" dirty="0"/>
              <a:t> </a:t>
            </a:r>
            <a:r>
              <a:rPr lang="en-US" sz="2800" dirty="0" smtClean="0"/>
              <a:t>    - Tombs of Pharaohs</a:t>
            </a:r>
          </a:p>
          <a:p>
            <a:r>
              <a:rPr lang="en-US" sz="2800" dirty="0" smtClean="0"/>
              <a:t>     - Rome Sackings</a:t>
            </a:r>
          </a:p>
          <a:p>
            <a:r>
              <a:rPr lang="en-US" sz="2800" dirty="0"/>
              <a:t> </a:t>
            </a:r>
            <a:r>
              <a:rPr lang="en-US" sz="2800" dirty="0" smtClean="0"/>
              <a:t>    - </a:t>
            </a:r>
            <a:r>
              <a:rPr lang="en-US" sz="2800" dirty="0" err="1" smtClean="0"/>
              <a:t>Hernan</a:t>
            </a:r>
            <a:r>
              <a:rPr lang="en-US" sz="2800" dirty="0" smtClean="0"/>
              <a:t> Cortes</a:t>
            </a:r>
          </a:p>
          <a:p>
            <a:r>
              <a:rPr lang="en-US" sz="2800" dirty="0" smtClean="0"/>
              <a:t>     - Old Testament</a:t>
            </a:r>
          </a:p>
        </p:txBody>
      </p:sp>
    </p:spTree>
    <p:extLst>
      <p:ext uri="{BB962C8B-B14F-4D97-AF65-F5344CB8AC3E}">
        <p14:creationId xmlns:p14="http://schemas.microsoft.com/office/powerpoint/2010/main" xmlns="" val="2080763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5986" y="-490716"/>
            <a:ext cx="6477000" cy="1914144"/>
          </a:xfrm>
        </p:spPr>
        <p:txBody>
          <a:bodyPr/>
          <a:lstStyle/>
          <a:p>
            <a:r>
              <a:rPr lang="en-US" dirty="0" smtClean="0"/>
              <a:t>Ethical Dilemmas of Looting and Returning Art</a:t>
            </a:r>
            <a:endParaRPr lang="en-US" dirty="0"/>
          </a:p>
        </p:txBody>
      </p:sp>
      <p:sp>
        <p:nvSpPr>
          <p:cNvPr id="3" name="Subtitle 2"/>
          <p:cNvSpPr>
            <a:spLocks noGrp="1"/>
          </p:cNvSpPr>
          <p:nvPr>
            <p:ph type="subTitle" idx="1"/>
          </p:nvPr>
        </p:nvSpPr>
        <p:spPr>
          <a:xfrm>
            <a:off x="4286523" y="1632767"/>
            <a:ext cx="4616463" cy="5094838"/>
          </a:xfrm>
        </p:spPr>
        <p:txBody>
          <a:bodyPr>
            <a:normAutofit fontScale="92500"/>
          </a:bodyPr>
          <a:lstStyle/>
          <a:p>
            <a:pPr marL="342900" indent="-342900">
              <a:buFont typeface="Arial"/>
              <a:buChar char="•"/>
            </a:pPr>
            <a:r>
              <a:rPr lang="en-US" sz="2800" dirty="0" smtClean="0"/>
              <a:t>Art market and ethical issues:</a:t>
            </a:r>
          </a:p>
          <a:p>
            <a:r>
              <a:rPr lang="en-US" sz="2800" dirty="0"/>
              <a:t> </a:t>
            </a:r>
            <a:r>
              <a:rPr lang="en-US" sz="2800" dirty="0" smtClean="0"/>
              <a:t>      - art </a:t>
            </a:r>
            <a:r>
              <a:rPr lang="en-US" sz="2800" dirty="0"/>
              <a:t>object </a:t>
            </a:r>
            <a:r>
              <a:rPr lang="en-US" sz="2800" dirty="0" smtClean="0"/>
              <a:t>itself</a:t>
            </a:r>
          </a:p>
          <a:p>
            <a:pPr marL="690563" indent="-690563"/>
            <a:r>
              <a:rPr lang="en-US" sz="2800" dirty="0"/>
              <a:t> </a:t>
            </a:r>
            <a:r>
              <a:rPr lang="en-US" sz="2800" dirty="0" smtClean="0"/>
              <a:t>      - behavior </a:t>
            </a:r>
            <a:r>
              <a:rPr lang="en-US" sz="2800" dirty="0"/>
              <a:t>of art-market </a:t>
            </a:r>
            <a:r>
              <a:rPr lang="en-US" sz="2800" dirty="0" smtClean="0"/>
              <a:t>organizations</a:t>
            </a:r>
          </a:p>
          <a:p>
            <a:pPr marL="690563" indent="-690563"/>
            <a:r>
              <a:rPr lang="en-US" sz="2800" dirty="0"/>
              <a:t> </a:t>
            </a:r>
            <a:r>
              <a:rPr lang="en-US" sz="2800" dirty="0" smtClean="0"/>
              <a:t>      - collecting </a:t>
            </a:r>
            <a:r>
              <a:rPr lang="en-US" sz="2800" dirty="0"/>
              <a:t>and ownership of </a:t>
            </a:r>
            <a:r>
              <a:rPr lang="en-US" sz="2800" dirty="0" smtClean="0"/>
              <a:t>art</a:t>
            </a:r>
          </a:p>
          <a:p>
            <a:pPr marL="342900" indent="-342900">
              <a:buFont typeface="Arial"/>
              <a:buChar char="•"/>
            </a:pPr>
            <a:r>
              <a:rPr lang="en-US" sz="2800" dirty="0" smtClean="0"/>
              <a:t>Ethical circumstances for returning art?</a:t>
            </a:r>
          </a:p>
          <a:p>
            <a:pPr marL="690563" indent="-690563"/>
            <a:r>
              <a:rPr lang="en-US" sz="2800" dirty="0"/>
              <a:t> </a:t>
            </a:r>
            <a:r>
              <a:rPr lang="en-US" sz="2800" dirty="0" smtClean="0"/>
              <a:t>      - applying </a:t>
            </a:r>
            <a:r>
              <a:rPr lang="en-US" sz="2800" dirty="0"/>
              <a:t>integrity, </a:t>
            </a:r>
            <a:r>
              <a:rPr lang="en-US" sz="2800" dirty="0" smtClean="0"/>
              <a:t>trust and professionalism</a:t>
            </a:r>
          </a:p>
          <a:p>
            <a:r>
              <a:rPr lang="en-US" sz="2800" dirty="0"/>
              <a:t> </a:t>
            </a:r>
            <a:r>
              <a:rPr lang="en-US" sz="2800" dirty="0" smtClean="0"/>
              <a:t>      - business vs. right and wrong</a:t>
            </a:r>
          </a:p>
          <a:p>
            <a:pPr marL="342900" indent="-342900">
              <a:buFont typeface="Arial"/>
              <a:buChar char="•"/>
            </a:pPr>
            <a:r>
              <a:rPr lang="en-US" sz="2800" dirty="0" smtClean="0"/>
              <a:t>Codes and Guidelines</a:t>
            </a:r>
          </a:p>
          <a:p>
            <a:r>
              <a:rPr lang="en-US" sz="2800" dirty="0"/>
              <a:t> </a:t>
            </a:r>
            <a:r>
              <a:rPr lang="en-US" sz="2800" dirty="0" smtClean="0"/>
              <a:t>      - 1970 </a:t>
            </a:r>
            <a:r>
              <a:rPr lang="en-US" sz="2800" dirty="0" err="1" smtClean="0"/>
              <a:t>Unesco</a:t>
            </a:r>
            <a:r>
              <a:rPr lang="en-US" sz="2800" dirty="0" smtClean="0"/>
              <a:t> Convention</a:t>
            </a:r>
          </a:p>
          <a:p>
            <a:pPr marL="739775" indent="-739775"/>
            <a:r>
              <a:rPr lang="en-US" sz="2800" dirty="0"/>
              <a:t> </a:t>
            </a:r>
            <a:r>
              <a:rPr lang="en-US" sz="2800" dirty="0" smtClean="0"/>
              <a:t>      - 1986 International Council of Museums</a:t>
            </a:r>
          </a:p>
          <a:p>
            <a:endParaRPr lang="en-US" dirty="0" smtClean="0"/>
          </a:p>
          <a:p>
            <a:pPr marL="342900" indent="-342900">
              <a:buFont typeface="Arial"/>
              <a:buChar char="•"/>
            </a:pPr>
            <a:endParaRPr lang="en-US" dirty="0" smtClean="0"/>
          </a:p>
        </p:txBody>
      </p:sp>
    </p:spTree>
    <p:extLst>
      <p:ext uri="{BB962C8B-B14F-4D97-AF65-F5344CB8AC3E}">
        <p14:creationId xmlns:p14="http://schemas.microsoft.com/office/powerpoint/2010/main" xmlns="" val="2080763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59472"/>
            <a:ext cx="8229600" cy="1143000"/>
          </a:xfrm>
          <a:prstGeom prst="rect">
            <a:avLst/>
          </a:prstGeom>
        </p:spPr>
        <p:txBody>
          <a:bodyPr lIns="91425" tIns="91425" rIns="91425" bIns="91425" anchor="b" anchorCtr="0">
            <a:noAutofit/>
          </a:bodyPr>
          <a:lstStyle/>
          <a:p>
            <a:pPr algn="ctr">
              <a:buNone/>
            </a:pPr>
            <a:r>
              <a:rPr lang="en" dirty="0"/>
              <a:t>Nazi Stolen Art</a:t>
            </a:r>
          </a:p>
        </p:txBody>
      </p:sp>
      <p:sp>
        <p:nvSpPr>
          <p:cNvPr id="24" name="Shape 24"/>
          <p:cNvSpPr txBox="1">
            <a:spLocks noGrp="1"/>
          </p:cNvSpPr>
          <p:nvPr>
            <p:ph type="body" idx="1"/>
          </p:nvPr>
        </p:nvSpPr>
        <p:spPr>
          <a:xfrm>
            <a:off x="457200" y="956437"/>
            <a:ext cx="8229600" cy="4967700"/>
          </a:xfrm>
          <a:prstGeom prst="rect">
            <a:avLst/>
          </a:prstGeom>
        </p:spPr>
        <p:txBody>
          <a:bodyPr lIns="91425" tIns="91425" rIns="91425" bIns="91425" anchor="t" anchorCtr="0">
            <a:noAutofit/>
          </a:bodyPr>
          <a:lstStyle/>
          <a:p>
            <a:pPr lvl="0" rtl="0">
              <a:buNone/>
            </a:pPr>
            <a:r>
              <a:rPr lang="en" dirty="0"/>
              <a:t>Background:</a:t>
            </a:r>
          </a:p>
          <a:p>
            <a:pPr marL="457200" lvl="0" indent="-381000" rtl="0">
              <a:buClr>
                <a:schemeClr val="dk1"/>
              </a:buClr>
              <a:buSzPct val="100000"/>
              <a:buFont typeface="Arial"/>
              <a:buAutoNum type="arabicPeriod"/>
            </a:pPr>
            <a:r>
              <a:rPr lang="en" dirty="0"/>
              <a:t>Was the organized looting of the countries that the Nazis invaded.</a:t>
            </a:r>
          </a:p>
          <a:p>
            <a:pPr marL="457200" lvl="0" indent="-381000" rtl="0">
              <a:buClr>
                <a:schemeClr val="dk1"/>
              </a:buClr>
              <a:buSzPct val="100000"/>
              <a:buFont typeface="Arial"/>
              <a:buAutoNum type="arabicPeriod"/>
            </a:pPr>
            <a:r>
              <a:rPr lang="en" dirty="0"/>
              <a:t>Objects stolen range from paintings, ceramics, books, silver, and religious treasures from countries including Belgium, Netherlands, Poland, Soviet Union, and many others.</a:t>
            </a:r>
          </a:p>
          <a:p>
            <a:pPr marL="457200" lvl="0" indent="-381000" rtl="0">
              <a:buClr>
                <a:schemeClr val="dk1"/>
              </a:buClr>
              <a:buSzPct val="100000"/>
              <a:buFont typeface="Arial"/>
              <a:buAutoNum type="arabicPeriod"/>
            </a:pPr>
            <a:r>
              <a:rPr lang="en" dirty="0"/>
              <a:t>While most pieces were taken from museums, there were many pieces that were taken from family homes, especially Jewish families. </a:t>
            </a:r>
          </a:p>
          <a:p>
            <a:pPr marL="457200" lvl="0" indent="-381000">
              <a:buClr>
                <a:schemeClr val="dk1"/>
              </a:buClr>
              <a:buSzPct val="100000"/>
              <a:buFont typeface="Arial"/>
              <a:buAutoNum type="arabicPeriod"/>
            </a:pPr>
            <a:r>
              <a:rPr lang="en" dirty="0"/>
              <a:t>There are many cases where museums are refusing to return art that belonged to family's private collections such as the Rosenberg's</a:t>
            </a:r>
            <a:r>
              <a:rPr lang="en" dirty="0" smtClean="0"/>
              <a:t>.</a:t>
            </a:r>
            <a:endParaRPr lang="en-US" dirty="0" smtClean="0"/>
          </a:p>
        </p:txBody>
      </p:sp>
    </p:spTree>
    <p:extLst>
      <p:ext uri="{BB962C8B-B14F-4D97-AF65-F5344CB8AC3E}">
        <p14:creationId xmlns:p14="http://schemas.microsoft.com/office/powerpoint/2010/main" xmlns="" val="1477803845"/>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Shape 28"/>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Shape 32"/>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Shape 36"/>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274</TotalTime>
  <Words>1029</Words>
  <Application>Microsoft Office PowerPoint</Application>
  <PresentationFormat>On-screen Show (4:3)</PresentationFormat>
  <Paragraphs>104</Paragraphs>
  <Slides>24</Slides>
  <Notes>11</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Inkwell</vt:lpstr>
      <vt:lpstr>Custom Design</vt:lpstr>
      <vt:lpstr>1_Custom Design</vt:lpstr>
      <vt:lpstr>Office Theme</vt:lpstr>
      <vt:lpstr>The Looting and Return of Art</vt:lpstr>
      <vt:lpstr>Outline</vt:lpstr>
      <vt:lpstr>Looted Art - Introduction</vt:lpstr>
      <vt:lpstr>Looted Art - History</vt:lpstr>
      <vt:lpstr>Ethical Dilemmas of Looting and Returning Art</vt:lpstr>
      <vt:lpstr>Nazi Stolen Art</vt:lpstr>
      <vt:lpstr>Slide 7</vt:lpstr>
      <vt:lpstr>Slide 8</vt:lpstr>
      <vt:lpstr>Slide 9</vt:lpstr>
      <vt:lpstr>Slide 10</vt:lpstr>
      <vt:lpstr>Slide 11</vt:lpstr>
      <vt:lpstr>Slide 12</vt:lpstr>
      <vt:lpstr>Cambodian Statues </vt:lpstr>
      <vt:lpstr>Slide 14</vt:lpstr>
      <vt:lpstr>Slide 15</vt:lpstr>
      <vt:lpstr>Bodleian library</vt:lpstr>
      <vt:lpstr>Conflict</vt:lpstr>
      <vt:lpstr>Slide 18</vt:lpstr>
      <vt:lpstr>Koh-i-noor</vt:lpstr>
      <vt:lpstr>Law</vt:lpstr>
      <vt:lpstr>Ethically Responsible</vt:lpstr>
      <vt:lpstr>Ethically Responsible?</vt:lpstr>
      <vt:lpstr>Ethical Outcomes of the Met’s Actions</vt:lpstr>
      <vt:lpstr>Nazi Stolen Art Video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Looting and Return of Art</dc:title>
  <dc:creator>Wesley Kean</dc:creator>
  <cp:lastModifiedBy>Jody</cp:lastModifiedBy>
  <cp:revision>24</cp:revision>
  <dcterms:created xsi:type="dcterms:W3CDTF">2013-07-29T14:57:42Z</dcterms:created>
  <dcterms:modified xsi:type="dcterms:W3CDTF">2013-07-31T11:44:10Z</dcterms:modified>
</cp:coreProperties>
</file>