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263" r:id="rId4"/>
    <p:sldId id="264" r:id="rId5"/>
    <p:sldId id="265" r:id="rId6"/>
    <p:sldId id="266" r:id="rId7"/>
    <p:sldId id="267" r:id="rId8"/>
    <p:sldId id="268" r:id="rId9"/>
    <p:sldId id="269" r:id="rId10"/>
    <p:sldId id="258" r:id="rId11"/>
    <p:sldId id="257" r:id="rId12"/>
    <p:sldId id="261" r:id="rId13"/>
    <p:sldId id="259" r:id="rId14"/>
    <p:sldId id="260"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5" autoAdjust="0"/>
    <p:restoredTop sz="83865" autoAdjust="0"/>
  </p:normalViewPr>
  <p:slideViewPr>
    <p:cSldViewPr snapToGrid="0" snapToObjects="1">
      <p:cViewPr varScale="1">
        <p:scale>
          <a:sx n="77" d="100"/>
          <a:sy n="77" d="100"/>
        </p:scale>
        <p:origin x="-19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16843-B186-2747-B397-F61D9E4FD035}" type="datetimeFigureOut">
              <a:rPr lang="en-US" smtClean="0"/>
              <a:pPr/>
              <a:t>7/31/2013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F90BE-3C7B-6E4F-B1F4-160B02A0679D}" type="slidenum">
              <a:rPr lang="en-US" smtClean="0"/>
              <a:pPr/>
              <a:t>‹#›</a:t>
            </a:fld>
            <a:endParaRPr lang="en-US"/>
          </a:p>
        </p:txBody>
      </p:sp>
    </p:spTree>
    <p:extLst>
      <p:ext uri="{BB962C8B-B14F-4D97-AF65-F5344CB8AC3E}">
        <p14:creationId xmlns:p14="http://schemas.microsoft.com/office/powerpoint/2010/main" xmlns="" val="3045722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help</a:t>
            </a:r>
            <a:r>
              <a:rPr lang="en-US" baseline="0" dirty="0" smtClean="0"/>
              <a:t> support </a:t>
            </a:r>
            <a:r>
              <a:rPr lang="en-US" baseline="0" dirty="0" err="1" smtClean="0"/>
              <a:t>exoneres</a:t>
            </a:r>
            <a:r>
              <a:rPr lang="en-US" baseline="0" dirty="0" smtClean="0"/>
              <a:t> from every state and also work with local programs </a:t>
            </a:r>
            <a:endParaRPr lang="en-US" dirty="0"/>
          </a:p>
        </p:txBody>
      </p:sp>
      <p:sp>
        <p:nvSpPr>
          <p:cNvPr id="4" name="Slide Number Placeholder 3"/>
          <p:cNvSpPr>
            <a:spLocks noGrp="1"/>
          </p:cNvSpPr>
          <p:nvPr>
            <p:ph type="sldNum" sz="quarter" idx="10"/>
          </p:nvPr>
        </p:nvSpPr>
        <p:spPr/>
        <p:txBody>
          <a:bodyPr/>
          <a:lstStyle/>
          <a:p>
            <a:fld id="{9F5F90BE-3C7B-6E4F-B1F4-160B02A0679D}" type="slidenum">
              <a:rPr lang="en-US" smtClean="0"/>
              <a:pPr/>
              <a:t>11</a:t>
            </a:fld>
            <a:endParaRPr lang="en-US"/>
          </a:p>
        </p:txBody>
      </p:sp>
    </p:spTree>
    <p:extLst>
      <p:ext uri="{BB962C8B-B14F-4D97-AF65-F5344CB8AC3E}">
        <p14:creationId xmlns:p14="http://schemas.microsoft.com/office/powerpoint/2010/main" xmlns="" val="74186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Prosecutorial misconduct </a:t>
            </a:r>
            <a:endParaRPr lang="en-US" dirty="0"/>
          </a:p>
        </p:txBody>
      </p:sp>
      <p:sp>
        <p:nvSpPr>
          <p:cNvPr id="4" name="Slide Number Placeholder 3"/>
          <p:cNvSpPr>
            <a:spLocks noGrp="1"/>
          </p:cNvSpPr>
          <p:nvPr>
            <p:ph type="sldNum" sz="quarter" idx="10"/>
          </p:nvPr>
        </p:nvSpPr>
        <p:spPr/>
        <p:txBody>
          <a:bodyPr/>
          <a:lstStyle/>
          <a:p>
            <a:fld id="{9F5F90BE-3C7B-6E4F-B1F4-160B02A0679D}" type="slidenum">
              <a:rPr lang="en-US" smtClean="0"/>
              <a:pPr/>
              <a:t>12</a:t>
            </a:fld>
            <a:endParaRPr lang="en-US"/>
          </a:p>
        </p:txBody>
      </p:sp>
    </p:spTree>
    <p:extLst>
      <p:ext uri="{BB962C8B-B14F-4D97-AF65-F5344CB8AC3E}">
        <p14:creationId xmlns:p14="http://schemas.microsoft.com/office/powerpoint/2010/main" xmlns="" val="244154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F90BE-3C7B-6E4F-B1F4-160B02A0679D}" type="slidenum">
              <a:rPr lang="en-US" smtClean="0"/>
              <a:pPr/>
              <a:t>14</a:t>
            </a:fld>
            <a:endParaRPr lang="en-US"/>
          </a:p>
        </p:txBody>
      </p:sp>
    </p:spTree>
    <p:extLst>
      <p:ext uri="{BB962C8B-B14F-4D97-AF65-F5344CB8AC3E}">
        <p14:creationId xmlns:p14="http://schemas.microsoft.com/office/powerpoint/2010/main" xmlns="" val="84383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2DE128-F27D-DA46-B375-56B9CFE77DBD}"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104535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DE128-F27D-DA46-B375-56B9CFE77DBD}"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200774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DE128-F27D-DA46-B375-56B9CFE77DBD}"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169997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DE128-F27D-DA46-B375-56B9CFE77DBD}"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391683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DE128-F27D-DA46-B375-56B9CFE77DBD}"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307887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2DE128-F27D-DA46-B375-56B9CFE77DBD}"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20462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2DE128-F27D-DA46-B375-56B9CFE77DBD}" type="datetimeFigureOut">
              <a:rPr lang="en-US" smtClean="0"/>
              <a:pPr/>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402649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2DE128-F27D-DA46-B375-56B9CFE77DBD}" type="datetimeFigureOut">
              <a:rPr lang="en-US" smtClean="0"/>
              <a:pPr/>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211579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DE128-F27D-DA46-B375-56B9CFE77DBD}" type="datetimeFigureOut">
              <a:rPr lang="en-US" smtClean="0"/>
              <a:pPr/>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319947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DE128-F27D-DA46-B375-56B9CFE77DBD}"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245371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DE128-F27D-DA46-B375-56B9CFE77DBD}"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20882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DE128-F27D-DA46-B375-56B9CFE77DBD}" type="datetimeFigureOut">
              <a:rPr lang="en-US" smtClean="0"/>
              <a:pPr/>
              <a:t>7/31/2013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4887E-33C2-4746-BBCE-7F16DA3322A8}" type="slidenum">
              <a:rPr lang="en-US" smtClean="0"/>
              <a:pPr/>
              <a:t>‹#›</a:t>
            </a:fld>
            <a:endParaRPr lang="en-US"/>
          </a:p>
        </p:txBody>
      </p:sp>
    </p:spTree>
    <p:extLst>
      <p:ext uri="{BB962C8B-B14F-4D97-AF65-F5344CB8AC3E}">
        <p14:creationId xmlns:p14="http://schemas.microsoft.com/office/powerpoint/2010/main" xmlns="" val="214874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nn.com/2012/03/25/justice/wrongful-conviction-paym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wikipedia.com" TargetMode="External"/><Relationship Id="rId3" Type="http://schemas.openxmlformats.org/officeDocument/2006/relationships/hyperlink" Target="http://www.law.umich.edu" TargetMode="External"/><Relationship Id="rId7" Type="http://schemas.openxmlformats.org/officeDocument/2006/relationships/hyperlink" Target="http://www.edition.cnn.com" TargetMode="External"/><Relationship Id="rId2" Type="http://schemas.openxmlformats.org/officeDocument/2006/relationships/hyperlink" Target="http://www.exonerated.org" TargetMode="External"/><Relationship Id="rId1" Type="http://schemas.openxmlformats.org/officeDocument/2006/relationships/slideLayout" Target="../slideLayouts/slideLayout2.xml"/><Relationship Id="rId6" Type="http://schemas.openxmlformats.org/officeDocument/2006/relationships/hyperlink" Target="http://www.innocenceproject.com" TargetMode="External"/><Relationship Id="rId5" Type="http://schemas.openxmlformats.org/officeDocument/2006/relationships/hyperlink" Target="http://www.cnn.com" TargetMode="External"/><Relationship Id="rId4" Type="http://schemas.openxmlformats.org/officeDocument/2006/relationships/hyperlink" Target="http://www.law.northwestern.edu" TargetMode="External"/><Relationship Id="rId9" Type="http://schemas.openxmlformats.org/officeDocument/2006/relationships/hyperlink" Target="http://www.nytim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solidFill>
                  <a:srgbClr val="FF6600"/>
                </a:solidFill>
                <a:effectLst>
                  <a:outerShdw blurRad="76200" dist="50800" dir="5400000" algn="tl" rotWithShape="0">
                    <a:srgbClr val="000000">
                      <a:alpha val="65000"/>
                    </a:srgbClr>
                  </a:outerShdw>
                </a:effectLst>
                <a:latin typeface="Helvetica"/>
                <a:cs typeface="Helvetica"/>
              </a:rPr>
              <a:t>Life After Bars for the Innocent</a:t>
            </a:r>
            <a:endParaRPr lang="en-US" sz="6000" b="1" spc="50" dirty="0">
              <a:ln w="11430"/>
              <a:solidFill>
                <a:srgbClr val="FF6600"/>
              </a:solidFill>
              <a:effectLst>
                <a:outerShdw blurRad="76200" dist="50800" dir="5400000" algn="tl" rotWithShape="0">
                  <a:srgbClr val="000000">
                    <a:alpha val="65000"/>
                  </a:srgbClr>
                </a:outerShdw>
              </a:effectLst>
              <a:latin typeface="Helvetica"/>
              <a:cs typeface="Helvetica"/>
            </a:endParaRPr>
          </a:p>
        </p:txBody>
      </p:sp>
      <p:sp>
        <p:nvSpPr>
          <p:cNvPr id="3" name="Subtitle 2"/>
          <p:cNvSpPr>
            <a:spLocks noGrp="1"/>
          </p:cNvSpPr>
          <p:nvPr>
            <p:ph type="subTitle" idx="1"/>
          </p:nvPr>
        </p:nvSpPr>
        <p:spPr>
          <a:xfrm>
            <a:off x="4090894" y="5746376"/>
            <a:ext cx="5053106" cy="1111624"/>
          </a:xfrm>
        </p:spPr>
        <p:txBody>
          <a:bodyPr/>
          <a:lstStyle/>
          <a:p>
            <a:r>
              <a:rPr lang="en-US" dirty="0" smtClean="0">
                <a:solidFill>
                  <a:schemeClr val="tx1"/>
                </a:solidFill>
                <a:latin typeface="Helvetica"/>
                <a:cs typeface="Helvetica"/>
              </a:rPr>
              <a:t>Chamberlynn, Kristen, Madison, </a:t>
            </a:r>
            <a:r>
              <a:rPr lang="en-US" dirty="0" err="1" smtClean="0">
                <a:solidFill>
                  <a:schemeClr val="tx1"/>
                </a:solidFill>
                <a:latin typeface="Helvetica"/>
                <a:cs typeface="Helvetica"/>
              </a:rPr>
              <a:t>Simran</a:t>
            </a:r>
            <a:endParaRPr lang="en-US" dirty="0">
              <a:solidFill>
                <a:schemeClr val="tx1"/>
              </a:solidFill>
              <a:latin typeface="Helvetica"/>
              <a:cs typeface="Helvetica"/>
            </a:endParaRPr>
          </a:p>
        </p:txBody>
      </p:sp>
    </p:spTree>
    <p:extLst>
      <p:ext uri="{BB962C8B-B14F-4D97-AF65-F5344CB8AC3E}">
        <p14:creationId xmlns:p14="http://schemas.microsoft.com/office/powerpoint/2010/main" xmlns="" val="349097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600" b="1" spc="50" dirty="0" smtClean="0">
                <a:ln w="11430"/>
                <a:solidFill>
                  <a:srgbClr val="FF6600"/>
                </a:solidFill>
                <a:effectLst>
                  <a:outerShdw blurRad="76200" dist="50800" dir="5400000" algn="tl" rotWithShape="0">
                    <a:srgbClr val="000000">
                      <a:alpha val="65000"/>
                    </a:srgbClr>
                  </a:outerShdw>
                </a:effectLst>
              </a:rPr>
              <a:t>“Innocent Man </a:t>
            </a:r>
            <a:r>
              <a:rPr lang="en-US" sz="3600" b="1" spc="50" dirty="0">
                <a:ln w="11430"/>
                <a:solidFill>
                  <a:srgbClr val="FF6600"/>
                </a:solidFill>
                <a:effectLst>
                  <a:outerShdw blurRad="76200" dist="50800" dir="5400000" algn="tl" rotWithShape="0">
                    <a:srgbClr val="000000">
                      <a:alpha val="65000"/>
                    </a:srgbClr>
                  </a:outerShdw>
                </a:effectLst>
              </a:rPr>
              <a:t>S</a:t>
            </a:r>
            <a:r>
              <a:rPr lang="en-US" sz="3600" b="1" spc="50" dirty="0" smtClean="0">
                <a:ln w="11430"/>
                <a:solidFill>
                  <a:srgbClr val="FF6600"/>
                </a:solidFill>
                <a:effectLst>
                  <a:outerShdw blurRad="76200" dist="50800" dir="5400000" algn="tl" rotWithShape="0">
                    <a:srgbClr val="000000">
                      <a:alpha val="65000"/>
                    </a:srgbClr>
                  </a:outerShdw>
                </a:effectLst>
              </a:rPr>
              <a:t>pent 17 Years in Prison”</a:t>
            </a:r>
            <a:br>
              <a:rPr lang="en-US" sz="3600" b="1" spc="50" dirty="0" smtClean="0">
                <a:ln w="11430"/>
                <a:solidFill>
                  <a:srgbClr val="FF6600"/>
                </a:solidFill>
                <a:effectLst>
                  <a:outerShdw blurRad="76200" dist="50800" dir="5400000" algn="tl" rotWithShape="0">
                    <a:srgbClr val="000000">
                      <a:alpha val="65000"/>
                    </a:srgbClr>
                  </a:outerShdw>
                </a:effectLst>
              </a:rPr>
            </a:br>
            <a:r>
              <a:rPr lang="en-US" sz="3600" b="1" spc="50" dirty="0" smtClean="0">
                <a:ln w="11430"/>
                <a:solidFill>
                  <a:srgbClr val="FF6600"/>
                </a:solidFill>
                <a:effectLst>
                  <a:outerShdw blurRad="76200" dist="50800" dir="5400000" algn="tl" rotWithShape="0">
                    <a:srgbClr val="000000">
                      <a:alpha val="65000"/>
                    </a:srgbClr>
                  </a:outerShdw>
                </a:effectLst>
              </a:rPr>
              <a:t>- CNN Clip</a:t>
            </a:r>
            <a:endParaRPr lang="en-US" sz="36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r>
              <a:rPr lang="en-US" dirty="0" smtClean="0">
                <a:hlinkClick r:id="rId2"/>
              </a:rPr>
              <a:t>http://www.cnn.com/2012/03/25/justice/wrongful-conviction-payments</a:t>
            </a:r>
            <a:endParaRPr lang="en-US" dirty="0" smtClean="0"/>
          </a:p>
          <a:p>
            <a:pPr marL="0" indent="0">
              <a:buNone/>
            </a:pPr>
            <a:endParaRPr lang="en-US" dirty="0"/>
          </a:p>
        </p:txBody>
      </p:sp>
    </p:spTree>
    <p:extLst>
      <p:ext uri="{BB962C8B-B14F-4D97-AF65-F5344CB8AC3E}">
        <p14:creationId xmlns:p14="http://schemas.microsoft.com/office/powerpoint/2010/main" xmlns="" val="180651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Exoneration Program</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8229600" cy="4944035"/>
          </a:xfrm>
        </p:spPr>
        <p:txBody>
          <a:bodyPr>
            <a:normAutofit fontScale="92500" lnSpcReduction="10000"/>
          </a:bodyPr>
          <a:lstStyle/>
          <a:p>
            <a:r>
              <a:rPr lang="en-US" b="1" dirty="0"/>
              <a:t>The Life After Exoneration Program is the only national organization dedicated to helping survivors of wrongful conviction re-enter society and rebuild their </a:t>
            </a:r>
            <a:r>
              <a:rPr lang="en-US" b="1" dirty="0" smtClean="0"/>
              <a:t>lives</a:t>
            </a:r>
          </a:p>
          <a:p>
            <a:r>
              <a:rPr lang="en-US" b="1" dirty="0" smtClean="0"/>
              <a:t>The program receives no government funding</a:t>
            </a:r>
          </a:p>
          <a:p>
            <a:endParaRPr lang="en-US" b="1" dirty="0"/>
          </a:p>
          <a:p>
            <a:endParaRPr lang="en-US" b="1" dirty="0" smtClean="0"/>
          </a:p>
          <a:p>
            <a:endParaRPr lang="en-US" sz="2200" b="1" dirty="0"/>
          </a:p>
          <a:p>
            <a:pPr marL="0" indent="0" algn="ctr">
              <a:buNone/>
            </a:pPr>
            <a:endParaRPr lang="en-US" sz="2200" b="1" dirty="0" smtClean="0"/>
          </a:p>
          <a:p>
            <a:pPr marL="0" indent="0" algn="ctr">
              <a:buNone/>
            </a:pPr>
            <a:endParaRPr lang="en-US" sz="2200" b="1" dirty="0"/>
          </a:p>
          <a:p>
            <a:pPr marL="0" indent="0" algn="ctr">
              <a:buNone/>
            </a:pPr>
            <a:endParaRPr lang="en-US" sz="2200" b="1" i="1" dirty="0" smtClean="0">
              <a:solidFill>
                <a:srgbClr val="FF6600"/>
              </a:solidFill>
            </a:endParaRPr>
          </a:p>
          <a:p>
            <a:pPr marL="0" indent="0" algn="ctr">
              <a:buNone/>
            </a:pPr>
            <a:r>
              <a:rPr lang="en-US" sz="2200" b="1" i="1" dirty="0" smtClean="0">
                <a:solidFill>
                  <a:srgbClr val="FF6600"/>
                </a:solidFill>
              </a:rPr>
              <a:t>"</a:t>
            </a:r>
            <a:r>
              <a:rPr lang="en-US" sz="2200" b="1" i="1" dirty="0">
                <a:solidFill>
                  <a:srgbClr val="FF6600"/>
                </a:solidFill>
              </a:rPr>
              <a:t>Rebuilding the Lives of the Wrongfully Convicted"</a:t>
            </a:r>
            <a:endParaRPr lang="en-US" sz="2200" b="1" i="1" dirty="0" smtClean="0">
              <a:solidFill>
                <a:srgbClr val="FF6600"/>
              </a:solidFill>
            </a:endParaRPr>
          </a:p>
        </p:txBody>
      </p:sp>
      <p:pic>
        <p:nvPicPr>
          <p:cNvPr id="4" name="Picture 3" descr="Screen Shot 2013-07-29 at 3.34.40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03607" y="4153647"/>
            <a:ext cx="3278840" cy="1873623"/>
          </a:xfrm>
          <a:prstGeom prst="rect">
            <a:avLst/>
          </a:prstGeom>
        </p:spPr>
      </p:pic>
    </p:spTree>
    <p:extLst>
      <p:ext uri="{BB962C8B-B14F-4D97-AF65-F5344CB8AC3E}">
        <p14:creationId xmlns:p14="http://schemas.microsoft.com/office/powerpoint/2010/main" xmlns="" val="97523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Challenges of Rebuilding:</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b="1" dirty="0"/>
              <a:t>E</a:t>
            </a:r>
            <a:r>
              <a:rPr lang="en-US" b="1" dirty="0" smtClean="0"/>
              <a:t>mployment </a:t>
            </a:r>
          </a:p>
          <a:p>
            <a:r>
              <a:rPr lang="en-US" b="1" dirty="0"/>
              <a:t>H</a:t>
            </a:r>
            <a:r>
              <a:rPr lang="en-US" b="1" dirty="0" smtClean="0"/>
              <a:t>ousing </a:t>
            </a:r>
          </a:p>
          <a:p>
            <a:pPr lvl="1"/>
            <a:r>
              <a:rPr lang="en-US" b="1" dirty="0" smtClean="0"/>
              <a:t>1/2 have to live with family members</a:t>
            </a:r>
          </a:p>
          <a:p>
            <a:r>
              <a:rPr lang="en-US" b="1" dirty="0" smtClean="0"/>
              <a:t>Financial </a:t>
            </a:r>
            <a:r>
              <a:rPr lang="en-US" b="1" dirty="0"/>
              <a:t>R</a:t>
            </a:r>
            <a:r>
              <a:rPr lang="en-US" b="1" dirty="0" smtClean="0"/>
              <a:t>esources </a:t>
            </a:r>
          </a:p>
          <a:p>
            <a:pPr lvl="1"/>
            <a:r>
              <a:rPr lang="en-US" b="1" dirty="0" smtClean="0"/>
              <a:t>2/3 are unable to be financially independent </a:t>
            </a:r>
          </a:p>
          <a:p>
            <a:r>
              <a:rPr lang="en-US" b="1" dirty="0"/>
              <a:t>S</a:t>
            </a:r>
            <a:r>
              <a:rPr lang="en-US" b="1" dirty="0" smtClean="0"/>
              <a:t>upport </a:t>
            </a:r>
            <a:r>
              <a:rPr lang="en-US" b="1" dirty="0"/>
              <a:t>S</a:t>
            </a:r>
            <a:r>
              <a:rPr lang="en-US" b="1" dirty="0" smtClean="0"/>
              <a:t>ystems </a:t>
            </a:r>
          </a:p>
          <a:p>
            <a:pPr lvl="1"/>
            <a:r>
              <a:rPr lang="en-US" b="1" dirty="0" smtClean="0"/>
              <a:t>1/3 lost custody of children as result of conviction</a:t>
            </a:r>
          </a:p>
          <a:p>
            <a:r>
              <a:rPr lang="en-US" b="1" dirty="0"/>
              <a:t>A</a:t>
            </a:r>
            <a:r>
              <a:rPr lang="en-US" b="1" dirty="0" smtClean="0"/>
              <a:t>ccess to medical, psychological and dental care</a:t>
            </a:r>
          </a:p>
          <a:p>
            <a:pPr lvl="1"/>
            <a:r>
              <a:rPr lang="en-US" b="1" dirty="0" smtClean="0"/>
              <a:t>25% suffer from PTSD</a:t>
            </a:r>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xmlns="" val="102122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Ways the Program Helps:</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8229600" cy="4960688"/>
          </a:xfrm>
        </p:spPr>
        <p:txBody>
          <a:bodyPr>
            <a:normAutofit lnSpcReduction="10000"/>
          </a:bodyPr>
          <a:lstStyle/>
          <a:p>
            <a:r>
              <a:rPr lang="en-US" b="1" dirty="0" smtClean="0"/>
              <a:t>Provide </a:t>
            </a:r>
            <a:r>
              <a:rPr lang="en-US" b="1" dirty="0"/>
              <a:t>basic resources such as food, clothing, transportation, computers and emergency funds</a:t>
            </a:r>
          </a:p>
          <a:p>
            <a:r>
              <a:rPr lang="en-US" b="1" dirty="0"/>
              <a:t>Match </a:t>
            </a:r>
            <a:r>
              <a:rPr lang="en-US" b="1" dirty="0" err="1"/>
              <a:t>exonerees</a:t>
            </a:r>
            <a:r>
              <a:rPr lang="en-US" b="1" dirty="0"/>
              <a:t> with </a:t>
            </a:r>
            <a:r>
              <a:rPr lang="en-US" b="1" dirty="0" smtClean="0"/>
              <a:t>pro-bono </a:t>
            </a:r>
            <a:r>
              <a:rPr lang="en-US" b="1" dirty="0"/>
              <a:t>legal service </a:t>
            </a:r>
            <a:r>
              <a:rPr lang="en-US" b="1" dirty="0" smtClean="0"/>
              <a:t>providers</a:t>
            </a:r>
          </a:p>
          <a:p>
            <a:pPr lvl="1"/>
            <a:r>
              <a:rPr lang="en-US" b="1" dirty="0"/>
              <a:t>Prosecutorial Misconduct </a:t>
            </a:r>
          </a:p>
          <a:p>
            <a:r>
              <a:rPr lang="en-US" b="1" dirty="0"/>
              <a:t>Maintain a peer network of </a:t>
            </a:r>
            <a:r>
              <a:rPr lang="en-US" b="1" dirty="0" err="1"/>
              <a:t>exonerees</a:t>
            </a:r>
            <a:endParaRPr lang="en-US" b="1" dirty="0"/>
          </a:p>
          <a:p>
            <a:r>
              <a:rPr lang="en-US" b="1" dirty="0"/>
              <a:t>Lobby for legislative reform, support advocacy efforts, and develop model state policies outlining </a:t>
            </a:r>
            <a:r>
              <a:rPr lang="en-US" b="1" dirty="0" err="1"/>
              <a:t>exoneree</a:t>
            </a:r>
            <a:r>
              <a:rPr lang="en-US" b="1" dirty="0"/>
              <a:t> </a:t>
            </a:r>
            <a:r>
              <a:rPr lang="en-US" b="1" dirty="0" smtClean="0"/>
              <a:t>services</a:t>
            </a:r>
            <a:r>
              <a:rPr lang="en-US" b="1" dirty="0"/>
              <a:t> </a:t>
            </a:r>
            <a:endParaRPr lang="en-US" b="1" dirty="0" smtClean="0"/>
          </a:p>
        </p:txBody>
      </p:sp>
    </p:spTree>
    <p:extLst>
      <p:ext uri="{BB962C8B-B14F-4D97-AF65-F5344CB8AC3E}">
        <p14:creationId xmlns:p14="http://schemas.microsoft.com/office/powerpoint/2010/main" xmlns="" val="19056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How the Program Survives:</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t>Individual monetary contributions</a:t>
            </a:r>
          </a:p>
          <a:p>
            <a:r>
              <a:rPr lang="en-US" b="1" dirty="0" smtClean="0"/>
              <a:t>In-Kind Donations</a:t>
            </a:r>
          </a:p>
          <a:p>
            <a:pPr lvl="1"/>
            <a:r>
              <a:rPr lang="en-US" b="1" dirty="0" smtClean="0"/>
              <a:t>Computers </a:t>
            </a:r>
          </a:p>
          <a:p>
            <a:pPr lvl="1"/>
            <a:r>
              <a:rPr lang="en-US" b="1" dirty="0" smtClean="0"/>
              <a:t>Gift cards to shopping malls &amp; grocery stores</a:t>
            </a:r>
          </a:p>
          <a:p>
            <a:r>
              <a:rPr lang="en-US" b="1" dirty="0" smtClean="0"/>
              <a:t>Skilled Volunteers</a:t>
            </a:r>
          </a:p>
          <a:p>
            <a:pPr lvl="1"/>
            <a:r>
              <a:rPr lang="en-US" b="1" dirty="0" smtClean="0"/>
              <a:t>Database &amp; internet research</a:t>
            </a:r>
          </a:p>
          <a:p>
            <a:pPr lvl="1"/>
            <a:r>
              <a:rPr lang="en-US" b="1" dirty="0" smtClean="0"/>
              <a:t>Fundraising </a:t>
            </a:r>
          </a:p>
          <a:p>
            <a:pPr lvl="1"/>
            <a:r>
              <a:rPr lang="en-US" b="1" dirty="0" smtClean="0"/>
              <a:t>Graphic design</a:t>
            </a:r>
          </a:p>
          <a:p>
            <a:pPr lvl="1"/>
            <a:r>
              <a:rPr lang="en-US" b="1" dirty="0" smtClean="0"/>
              <a:t>Event coordination </a:t>
            </a:r>
          </a:p>
        </p:txBody>
      </p:sp>
    </p:spTree>
    <p:extLst>
      <p:ext uri="{BB962C8B-B14F-4D97-AF65-F5344CB8AC3E}">
        <p14:creationId xmlns:p14="http://schemas.microsoft.com/office/powerpoint/2010/main" xmlns="" val="381629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David Shawn Pope</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r>
              <a:rPr lang="en-US" b="1" dirty="0" smtClean="0"/>
              <a:t>Dallas County, TX</a:t>
            </a:r>
          </a:p>
          <a:p>
            <a:r>
              <a:rPr lang="en-US" b="1" dirty="0" smtClean="0"/>
              <a:t>Sexual Assault Case</a:t>
            </a:r>
          </a:p>
          <a:p>
            <a:r>
              <a:rPr lang="en-US" b="1" dirty="0" smtClean="0"/>
              <a:t>Sentence: 45 years</a:t>
            </a:r>
          </a:p>
          <a:p>
            <a:r>
              <a:rPr lang="en-US" b="1" dirty="0" smtClean="0"/>
              <a:t>Served: 15 years</a:t>
            </a:r>
          </a:p>
          <a:p>
            <a:r>
              <a:rPr lang="en-US" b="1" dirty="0" smtClean="0"/>
              <a:t>Released: 2001</a:t>
            </a:r>
          </a:p>
          <a:p>
            <a:r>
              <a:rPr lang="en-US" b="1" dirty="0" smtClean="0"/>
              <a:t>Compensation as of 2012: $557,000</a:t>
            </a:r>
          </a:p>
          <a:p>
            <a:endParaRPr lang="en-US" b="1" dirty="0"/>
          </a:p>
        </p:txBody>
      </p:sp>
      <p:pic>
        <p:nvPicPr>
          <p:cNvPr id="4" name="Picture 3"/>
          <p:cNvPicPr>
            <a:picLocks noChangeAspect="1"/>
          </p:cNvPicPr>
          <p:nvPr/>
        </p:nvPicPr>
        <p:blipFill>
          <a:blip r:embed="rId2"/>
          <a:stretch>
            <a:fillRect/>
          </a:stretch>
        </p:blipFill>
        <p:spPr>
          <a:xfrm>
            <a:off x="5872976" y="1834872"/>
            <a:ext cx="2343428" cy="2343428"/>
          </a:xfrm>
          <a:prstGeom prst="rect">
            <a:avLst/>
          </a:prstGeom>
        </p:spPr>
      </p:pic>
    </p:spTree>
    <p:extLst>
      <p:ext uri="{BB962C8B-B14F-4D97-AF65-F5344CB8AC3E}">
        <p14:creationId xmlns:p14="http://schemas.microsoft.com/office/powerpoint/2010/main" xmlns="" val="363708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868" y="1851239"/>
            <a:ext cx="4111931" cy="4274924"/>
          </a:xfrm>
        </p:spPr>
        <p:txBody>
          <a:bodyPr/>
          <a:lstStyle/>
          <a:p>
            <a:r>
              <a:rPr lang="en-US" b="1" dirty="0" smtClean="0"/>
              <a:t>Richmond, VA</a:t>
            </a:r>
          </a:p>
          <a:p>
            <a:r>
              <a:rPr lang="en-US" b="1" dirty="0" smtClean="0"/>
              <a:t>Murder Case</a:t>
            </a:r>
          </a:p>
          <a:p>
            <a:r>
              <a:rPr lang="en-US" b="1" dirty="0" smtClean="0"/>
              <a:t>Sentenced: 22 years</a:t>
            </a:r>
          </a:p>
          <a:p>
            <a:r>
              <a:rPr lang="en-US" b="1" dirty="0" smtClean="0"/>
              <a:t>Served: 11 years</a:t>
            </a:r>
          </a:p>
          <a:p>
            <a:r>
              <a:rPr lang="en-US" b="1" dirty="0" smtClean="0"/>
              <a:t>Released: 2002</a:t>
            </a:r>
          </a:p>
          <a:p>
            <a:r>
              <a:rPr lang="en-US" b="1" dirty="0" smtClean="0"/>
              <a:t>No Compensation</a:t>
            </a:r>
          </a:p>
          <a:p>
            <a:endParaRPr lang="en-US" b="1" dirty="0"/>
          </a:p>
        </p:txBody>
      </p:sp>
      <p:sp>
        <p:nvSpPr>
          <p:cNvPr id="4"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Beverly Monroe</a:t>
            </a:r>
            <a:endParaRPr lang="en-US" sz="4800" b="1" spc="50" dirty="0">
              <a:ln w="11430"/>
              <a:solidFill>
                <a:srgbClr val="FF6600"/>
              </a:solidFill>
              <a:effectLst>
                <a:outerShdw blurRad="76200" dist="50800" dir="5400000" algn="tl" rotWithShape="0">
                  <a:srgbClr val="000000">
                    <a:alpha val="65000"/>
                  </a:srgbClr>
                </a:outerShdw>
              </a:effectLst>
            </a:endParaRPr>
          </a:p>
        </p:txBody>
      </p:sp>
      <p:pic>
        <p:nvPicPr>
          <p:cNvPr id="5" name="Picture 4" descr="beverly.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2238745"/>
            <a:ext cx="3822044" cy="2871287"/>
          </a:xfrm>
          <a:prstGeom prst="rect">
            <a:avLst/>
          </a:prstGeom>
        </p:spPr>
      </p:pic>
    </p:spTree>
    <p:extLst>
      <p:ext uri="{BB962C8B-B14F-4D97-AF65-F5344CB8AC3E}">
        <p14:creationId xmlns:p14="http://schemas.microsoft.com/office/powerpoint/2010/main" xmlns="" val="202658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hlinkClick r:id="rId2"/>
              </a:rPr>
              <a:t>www.exonerated.org</a:t>
            </a:r>
            <a:endParaRPr lang="en-US" dirty="0" smtClean="0"/>
          </a:p>
          <a:p>
            <a:r>
              <a:rPr lang="en-US" dirty="0" smtClean="0">
                <a:hlinkClick r:id="rId3"/>
              </a:rPr>
              <a:t>www.law.umich.edu</a:t>
            </a:r>
            <a:endParaRPr lang="en-US" dirty="0" smtClean="0"/>
          </a:p>
          <a:p>
            <a:r>
              <a:rPr lang="en-US" dirty="0" smtClean="0">
                <a:hlinkClick r:id="rId4"/>
              </a:rPr>
              <a:t>www.law.northwestern.edu</a:t>
            </a:r>
            <a:endParaRPr lang="en-US" dirty="0" smtClean="0"/>
          </a:p>
          <a:p>
            <a:r>
              <a:rPr lang="en-US" dirty="0" smtClean="0">
                <a:hlinkClick r:id="rId5"/>
              </a:rPr>
              <a:t>www.cnn.com</a:t>
            </a:r>
            <a:endParaRPr lang="en-US" dirty="0" smtClean="0"/>
          </a:p>
          <a:p>
            <a:r>
              <a:rPr lang="en-US" dirty="0" smtClean="0">
                <a:hlinkClick r:id="rId6"/>
              </a:rPr>
              <a:t>www.innocenceproject.com</a:t>
            </a:r>
            <a:endParaRPr lang="en-US" dirty="0" smtClean="0"/>
          </a:p>
          <a:p>
            <a:r>
              <a:rPr lang="en-US" dirty="0" smtClean="0">
                <a:hlinkClick r:id="rId7"/>
              </a:rPr>
              <a:t>www.edition.cnn.com</a:t>
            </a:r>
            <a:endParaRPr lang="en-US" dirty="0" smtClean="0"/>
          </a:p>
          <a:p>
            <a:r>
              <a:rPr lang="en-US" dirty="0" smtClean="0">
                <a:hlinkClick r:id="rId8"/>
              </a:rPr>
              <a:t>www.wikipedia.com</a:t>
            </a:r>
            <a:endParaRPr lang="en-US" dirty="0" smtClean="0"/>
          </a:p>
          <a:p>
            <a:r>
              <a:rPr lang="en-US" dirty="0" smtClean="0">
                <a:hlinkClick r:id="rId9"/>
              </a:rPr>
              <a:t>www.nytimes.com</a:t>
            </a:r>
            <a:endParaRPr lang="en-US" dirty="0" smtClean="0"/>
          </a:p>
          <a:p>
            <a:endParaRPr lang="en-US" dirty="0" smtClean="0"/>
          </a:p>
          <a:p>
            <a:endParaRPr lang="en-US" dirty="0" smtClean="0"/>
          </a:p>
          <a:p>
            <a:endParaRPr lang="en-US" dirty="0"/>
          </a:p>
        </p:txBody>
      </p:sp>
      <p:sp>
        <p:nvSpPr>
          <p:cNvPr id="4"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Sources</a:t>
            </a:r>
            <a:endParaRPr lang="en-US" sz="4800" b="1" spc="50" dirty="0">
              <a:ln w="11430"/>
              <a:solidFill>
                <a:srgbClr val="FF66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29203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Wrongful Convictions</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85000" lnSpcReduction="20000"/>
          </a:bodyPr>
          <a:lstStyle/>
          <a:p>
            <a:r>
              <a:rPr lang="en-US" b="1" dirty="0" smtClean="0"/>
              <a:t>“Miscarriage of Justice”</a:t>
            </a:r>
          </a:p>
          <a:p>
            <a:r>
              <a:rPr lang="en-US" b="1" dirty="0" smtClean="0"/>
              <a:t>The conviction of someone for a crime they did not commit</a:t>
            </a:r>
          </a:p>
          <a:p>
            <a:r>
              <a:rPr lang="en-US" b="1" dirty="0" smtClean="0"/>
              <a:t>Civil or Criminal Cases</a:t>
            </a:r>
          </a:p>
          <a:p>
            <a:r>
              <a:rPr lang="en-US" b="1" dirty="0" smtClean="0"/>
              <a:t>Types of Cases:</a:t>
            </a:r>
          </a:p>
          <a:p>
            <a:pPr lvl="1"/>
            <a:r>
              <a:rPr lang="en-US" b="1" dirty="0" smtClean="0"/>
              <a:t>Homicide (most common)</a:t>
            </a:r>
          </a:p>
          <a:p>
            <a:pPr lvl="1"/>
            <a:r>
              <a:rPr lang="en-US" b="1" dirty="0" smtClean="0"/>
              <a:t>Sexual Assault/Rape</a:t>
            </a:r>
          </a:p>
          <a:p>
            <a:pPr lvl="1"/>
            <a:r>
              <a:rPr lang="en-US" b="1" dirty="0" smtClean="0"/>
              <a:t>Non-violent crimes</a:t>
            </a:r>
          </a:p>
          <a:p>
            <a:pPr lvl="1"/>
            <a:r>
              <a:rPr lang="en-US" b="1" dirty="0" smtClean="0"/>
              <a:t>Robbery</a:t>
            </a:r>
          </a:p>
          <a:p>
            <a:pPr lvl="1"/>
            <a:r>
              <a:rPr lang="en-US" b="1" dirty="0" smtClean="0"/>
              <a:t>Others</a:t>
            </a:r>
          </a:p>
          <a:p>
            <a:r>
              <a:rPr lang="en-US" b="1" dirty="0" smtClean="0"/>
              <a:t>Convicted are not exonerated until it is too late</a:t>
            </a:r>
            <a:endParaRPr lang="en-US" b="1" dirty="0"/>
          </a:p>
        </p:txBody>
      </p:sp>
      <p:pic>
        <p:nvPicPr>
          <p:cNvPr id="4" name="Picture 3"/>
          <p:cNvPicPr>
            <a:picLocks noChangeAspect="1"/>
          </p:cNvPicPr>
          <p:nvPr/>
        </p:nvPicPr>
        <p:blipFill>
          <a:blip r:embed="rId2"/>
          <a:stretch>
            <a:fillRect/>
          </a:stretch>
        </p:blipFill>
        <p:spPr>
          <a:xfrm>
            <a:off x="4987983" y="2958112"/>
            <a:ext cx="3938727" cy="2030906"/>
          </a:xfrm>
          <a:prstGeom prst="rect">
            <a:avLst/>
          </a:prstGeom>
        </p:spPr>
      </p:pic>
    </p:spTree>
    <p:extLst>
      <p:ext uri="{BB962C8B-B14F-4D97-AF65-F5344CB8AC3E}">
        <p14:creationId xmlns:p14="http://schemas.microsoft.com/office/powerpoint/2010/main" xmlns="" val="388836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Wrongful Convictions</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8229600" cy="5100980"/>
          </a:xfrm>
        </p:spPr>
        <p:txBody>
          <a:bodyPr>
            <a:normAutofit fontScale="92500" lnSpcReduction="20000"/>
          </a:bodyPr>
          <a:lstStyle/>
          <a:p>
            <a:r>
              <a:rPr lang="en-US" b="1" dirty="0" smtClean="0"/>
              <a:t>Types of Wrongful Convictions:</a:t>
            </a:r>
          </a:p>
          <a:p>
            <a:pPr lvl="1"/>
            <a:r>
              <a:rPr lang="en-US" b="1" dirty="0" smtClean="0"/>
              <a:t>Type I: “False Positive”</a:t>
            </a:r>
          </a:p>
          <a:p>
            <a:pPr lvl="1"/>
            <a:r>
              <a:rPr lang="en-US" b="1" dirty="0" smtClean="0"/>
              <a:t>Type II: “False Negative”</a:t>
            </a:r>
          </a:p>
          <a:p>
            <a:r>
              <a:rPr lang="en-US" b="1" dirty="0" smtClean="0"/>
              <a:t>Reasons for Wrongful Convictions:</a:t>
            </a:r>
          </a:p>
          <a:p>
            <a:pPr lvl="1"/>
            <a:r>
              <a:rPr lang="en-US" b="1" dirty="0" smtClean="0"/>
              <a:t>Misidentification </a:t>
            </a:r>
          </a:p>
          <a:p>
            <a:pPr lvl="1"/>
            <a:r>
              <a:rPr lang="en-US" b="1" dirty="0" smtClean="0"/>
              <a:t>Lack of or errors with forensics &amp; technology </a:t>
            </a:r>
          </a:p>
          <a:p>
            <a:pPr lvl="1"/>
            <a:r>
              <a:rPr lang="en-US" b="1" dirty="0" smtClean="0"/>
              <a:t>Innocent Pleading Guilty </a:t>
            </a:r>
          </a:p>
          <a:p>
            <a:pPr lvl="1"/>
            <a:r>
              <a:rPr lang="en-US" b="1" dirty="0" smtClean="0"/>
              <a:t>Contaminated Evidence</a:t>
            </a:r>
          </a:p>
          <a:p>
            <a:pPr lvl="1"/>
            <a:r>
              <a:rPr lang="en-US" b="1" dirty="0" smtClean="0"/>
              <a:t>Prosecutorial Misconduct </a:t>
            </a:r>
          </a:p>
          <a:p>
            <a:pPr lvl="1"/>
            <a:r>
              <a:rPr lang="en-US" b="1" dirty="0" smtClean="0"/>
              <a:t>Untruths:</a:t>
            </a:r>
          </a:p>
          <a:p>
            <a:pPr lvl="2"/>
            <a:r>
              <a:rPr lang="en-US" b="1" dirty="0" smtClean="0"/>
              <a:t>Withholding/Destroying Evidence</a:t>
            </a:r>
          </a:p>
          <a:p>
            <a:pPr lvl="2"/>
            <a:r>
              <a:rPr lang="en-US" b="1" dirty="0" smtClean="0"/>
              <a:t>Perjury</a:t>
            </a:r>
          </a:p>
          <a:p>
            <a:pPr lvl="2"/>
            <a:r>
              <a:rPr lang="en-US" b="1" dirty="0" smtClean="0"/>
              <a:t>Editing Evidence </a:t>
            </a:r>
            <a:endParaRPr lang="en-US" b="1" dirty="0"/>
          </a:p>
        </p:txBody>
      </p:sp>
      <p:pic>
        <p:nvPicPr>
          <p:cNvPr id="4" name="Picture 3"/>
          <p:cNvPicPr>
            <a:picLocks noChangeAspect="1"/>
          </p:cNvPicPr>
          <p:nvPr/>
        </p:nvPicPr>
        <p:blipFill>
          <a:blip r:embed="rId2"/>
          <a:stretch>
            <a:fillRect/>
          </a:stretch>
        </p:blipFill>
        <p:spPr>
          <a:xfrm>
            <a:off x="5950032" y="4596493"/>
            <a:ext cx="2736768" cy="1875193"/>
          </a:xfrm>
          <a:prstGeom prst="rect">
            <a:avLst/>
          </a:prstGeom>
        </p:spPr>
      </p:pic>
    </p:spTree>
    <p:extLst>
      <p:ext uri="{BB962C8B-B14F-4D97-AF65-F5344CB8AC3E}">
        <p14:creationId xmlns:p14="http://schemas.microsoft.com/office/powerpoint/2010/main" xmlns="" val="45121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71226" cy="4525963"/>
          </a:xfrm>
        </p:spPr>
        <p:txBody>
          <a:bodyPr>
            <a:normAutofit fontScale="92500" lnSpcReduction="10000"/>
          </a:bodyPr>
          <a:lstStyle/>
          <a:p>
            <a:r>
              <a:rPr lang="en-US" b="1" dirty="0" smtClean="0"/>
              <a:t>Convicted receive pardons</a:t>
            </a:r>
          </a:p>
          <a:p>
            <a:r>
              <a:rPr lang="en-US" b="1" dirty="0" smtClean="0"/>
              <a:t>Death Penalty Argument </a:t>
            </a:r>
          </a:p>
          <a:p>
            <a:r>
              <a:rPr lang="en-US" b="1" dirty="0" smtClean="0"/>
              <a:t>Have irreversible effects on a person</a:t>
            </a:r>
          </a:p>
          <a:p>
            <a:r>
              <a:rPr lang="en-US" b="1" dirty="0" smtClean="0"/>
              <a:t>Statistics:</a:t>
            </a:r>
          </a:p>
          <a:p>
            <a:pPr lvl="1"/>
            <a:r>
              <a:rPr lang="en-US" b="1" dirty="0" smtClean="0"/>
              <a:t>Average length of time behind bars 13.6 years</a:t>
            </a:r>
          </a:p>
          <a:p>
            <a:pPr lvl="1"/>
            <a:r>
              <a:rPr lang="en-US" b="1" dirty="0" smtClean="0"/>
              <a:t>Average age at conviction 27 </a:t>
            </a:r>
          </a:p>
          <a:p>
            <a:pPr lvl="1"/>
            <a:r>
              <a:rPr lang="en-US" b="1" dirty="0" smtClean="0"/>
              <a:t>Estimated 8-12% of convicted persons are innocent</a:t>
            </a:r>
          </a:p>
          <a:p>
            <a:pPr lvl="1"/>
            <a:r>
              <a:rPr lang="en-US" b="1" dirty="0" smtClean="0"/>
              <a:t>Estimated 2,000 – 5,000 wrongful convictions per year </a:t>
            </a:r>
          </a:p>
          <a:p>
            <a:r>
              <a:rPr lang="en-US" b="1" dirty="0" smtClean="0"/>
              <a:t>DNA is vital to exoneration </a:t>
            </a:r>
            <a:endParaRPr lang="en-US" b="1" dirty="0"/>
          </a:p>
        </p:txBody>
      </p:sp>
      <p:sp>
        <p:nvSpPr>
          <p:cNvPr id="4"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Wrongful Convictions</a:t>
            </a:r>
            <a:endParaRPr lang="en-US" sz="4800" b="1" spc="50" dirty="0">
              <a:ln w="11430"/>
              <a:solidFill>
                <a:srgbClr val="FF66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1116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Posing Questions</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4484882" cy="4525963"/>
          </a:xfrm>
        </p:spPr>
        <p:txBody>
          <a:bodyPr/>
          <a:lstStyle/>
          <a:p>
            <a:r>
              <a:rPr lang="en-US" b="1" dirty="0" smtClean="0"/>
              <a:t>Should the wrongfully convicted expect financial compensation?</a:t>
            </a:r>
          </a:p>
          <a:p>
            <a:r>
              <a:rPr lang="en-US" b="1" dirty="0" smtClean="0"/>
              <a:t>If so, who should compensate them?</a:t>
            </a:r>
          </a:p>
          <a:p>
            <a:r>
              <a:rPr lang="en-US" b="1" dirty="0" smtClean="0"/>
              <a:t>How much is their lost time worth?</a:t>
            </a:r>
            <a:endParaRPr lang="en-US" b="1" dirty="0"/>
          </a:p>
        </p:txBody>
      </p:sp>
      <p:pic>
        <p:nvPicPr>
          <p:cNvPr id="4" name="Picture 3"/>
          <p:cNvPicPr>
            <a:picLocks noChangeAspect="1"/>
          </p:cNvPicPr>
          <p:nvPr/>
        </p:nvPicPr>
        <p:blipFill>
          <a:blip r:embed="rId2"/>
          <a:stretch>
            <a:fillRect/>
          </a:stretch>
        </p:blipFill>
        <p:spPr>
          <a:xfrm>
            <a:off x="5351277" y="3750628"/>
            <a:ext cx="3136616" cy="2089230"/>
          </a:xfrm>
          <a:prstGeom prst="rect">
            <a:avLst/>
          </a:prstGeom>
        </p:spPr>
      </p:pic>
      <p:pic>
        <p:nvPicPr>
          <p:cNvPr id="5" name="Picture 4"/>
          <p:cNvPicPr>
            <a:picLocks noChangeAspect="1"/>
          </p:cNvPicPr>
          <p:nvPr/>
        </p:nvPicPr>
        <p:blipFill>
          <a:blip r:embed="rId3"/>
          <a:stretch>
            <a:fillRect/>
          </a:stretch>
        </p:blipFill>
        <p:spPr>
          <a:xfrm>
            <a:off x="5921319" y="1766316"/>
            <a:ext cx="1916773" cy="1763431"/>
          </a:xfrm>
          <a:prstGeom prst="rect">
            <a:avLst/>
          </a:prstGeom>
        </p:spPr>
      </p:pic>
    </p:spTree>
    <p:extLst>
      <p:ext uri="{BB962C8B-B14F-4D97-AF65-F5344CB8AC3E}">
        <p14:creationId xmlns:p14="http://schemas.microsoft.com/office/powerpoint/2010/main" xmlns="" val="175630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Compensation by the State</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417638"/>
            <a:ext cx="8229600" cy="5257800"/>
          </a:xfrm>
        </p:spPr>
        <p:txBody>
          <a:bodyPr>
            <a:normAutofit/>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a:p>
          <a:p>
            <a:pPr marL="0" indent="0">
              <a:buNone/>
            </a:pPr>
            <a:r>
              <a:rPr lang="en-US" b="1" dirty="0" smtClean="0"/>
              <a:t>29 states and the District of Columbia have compensation statues - vary from state to state</a:t>
            </a:r>
            <a:endParaRPr lang="en-US" b="1" dirty="0"/>
          </a:p>
        </p:txBody>
      </p:sp>
      <p:pic>
        <p:nvPicPr>
          <p:cNvPr id="5" name="Picture 4" descr="Screen Shot 2013-07-30 at 10.35.29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00546" y="1600200"/>
            <a:ext cx="6196731" cy="3726212"/>
          </a:xfrm>
          <a:prstGeom prst="rect">
            <a:avLst/>
          </a:prstGeom>
        </p:spPr>
      </p:pic>
    </p:spTree>
    <p:extLst>
      <p:ext uri="{BB962C8B-B14F-4D97-AF65-F5344CB8AC3E}">
        <p14:creationId xmlns:p14="http://schemas.microsoft.com/office/powerpoint/2010/main" xmlns="" val="127489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Some Compensation Statutes</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600200"/>
            <a:ext cx="8229600" cy="4856188"/>
          </a:xfrm>
        </p:spPr>
        <p:txBody>
          <a:bodyPr>
            <a:normAutofit/>
          </a:bodyPr>
          <a:lstStyle/>
          <a:p>
            <a:r>
              <a:rPr lang="en-US" b="1" dirty="0" smtClean="0"/>
              <a:t>CA: max of $100/day or $36,500 yearly </a:t>
            </a:r>
          </a:p>
          <a:p>
            <a:r>
              <a:rPr lang="en-US" b="1" dirty="0" smtClean="0"/>
              <a:t>FL: $50,000 a year with a max of $2,000,000</a:t>
            </a:r>
          </a:p>
          <a:p>
            <a:r>
              <a:rPr lang="en-US" b="1" dirty="0" smtClean="0"/>
              <a:t>ME: max of $300,000</a:t>
            </a:r>
          </a:p>
          <a:p>
            <a:r>
              <a:rPr lang="en-US" b="1" dirty="0" smtClean="0"/>
              <a:t>MA: max of $500,00</a:t>
            </a:r>
          </a:p>
          <a:p>
            <a:r>
              <a:rPr lang="en-US" b="1" dirty="0" smtClean="0"/>
              <a:t>NY: no max amount</a:t>
            </a:r>
          </a:p>
          <a:p>
            <a:r>
              <a:rPr lang="en-US" b="1" dirty="0" smtClean="0"/>
              <a:t>TN: max of $1,000,000 </a:t>
            </a:r>
          </a:p>
          <a:p>
            <a:r>
              <a:rPr lang="en-US" b="1" dirty="0" smtClean="0"/>
              <a:t>WI: $5,000 a year with a max of $25,000 plus attorney fees </a:t>
            </a:r>
            <a:endParaRPr lang="en-US" b="1" dirty="0"/>
          </a:p>
        </p:txBody>
      </p:sp>
    </p:spTree>
    <p:extLst>
      <p:ext uri="{BB962C8B-B14F-4D97-AF65-F5344CB8AC3E}">
        <p14:creationId xmlns:p14="http://schemas.microsoft.com/office/powerpoint/2010/main" xmlns="" val="46591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rgbClr val="FF6600"/>
                </a:solidFill>
                <a:effectLst>
                  <a:outerShdw blurRad="76200" dist="50800" dir="5400000" algn="tl" rotWithShape="0">
                    <a:srgbClr val="000000">
                      <a:alpha val="65000"/>
                    </a:srgbClr>
                  </a:outerShdw>
                </a:effectLst>
              </a:rPr>
              <a:t>Federal Compensation</a:t>
            </a:r>
            <a:endParaRPr lang="en-US" sz="4800" b="1" spc="50" dirty="0">
              <a:ln w="11430"/>
              <a:solidFill>
                <a:srgbClr val="FF660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r>
              <a:rPr lang="en-US" b="1" dirty="0" smtClean="0">
                <a:cs typeface="Helvetica"/>
              </a:rPr>
              <a:t>$50,000 a year for wrongful incarceration for a federal crime</a:t>
            </a:r>
          </a:p>
          <a:p>
            <a:pPr lvl="1"/>
            <a:r>
              <a:rPr lang="en-US" b="1" dirty="0" smtClean="0">
                <a:cs typeface="Helvetica"/>
              </a:rPr>
              <a:t>Additional $50,000 a year if time served was on death row </a:t>
            </a:r>
          </a:p>
          <a:p>
            <a:r>
              <a:rPr lang="en-US" b="1" dirty="0" smtClean="0">
                <a:cs typeface="Helvetica"/>
              </a:rPr>
              <a:t>Justice For All Act 2004</a:t>
            </a:r>
          </a:p>
          <a:p>
            <a:r>
              <a:rPr lang="en-US" b="1" dirty="0" smtClean="0">
                <a:cs typeface="Helvetica"/>
              </a:rPr>
              <a:t>Innocence Protection Act </a:t>
            </a:r>
            <a:endParaRPr lang="en-US" b="1" dirty="0">
              <a:cs typeface="Helvetica"/>
            </a:endParaRPr>
          </a:p>
        </p:txBody>
      </p:sp>
      <p:pic>
        <p:nvPicPr>
          <p:cNvPr id="4" name="Picture 3"/>
          <p:cNvPicPr>
            <a:picLocks noChangeAspect="1"/>
          </p:cNvPicPr>
          <p:nvPr/>
        </p:nvPicPr>
        <p:blipFill>
          <a:blip r:embed="rId2"/>
          <a:stretch>
            <a:fillRect/>
          </a:stretch>
        </p:blipFill>
        <p:spPr>
          <a:xfrm>
            <a:off x="5982521" y="3562671"/>
            <a:ext cx="2321765" cy="3004637"/>
          </a:xfrm>
          <a:prstGeom prst="rect">
            <a:avLst/>
          </a:prstGeom>
        </p:spPr>
      </p:pic>
    </p:spTree>
    <p:extLst>
      <p:ext uri="{BB962C8B-B14F-4D97-AF65-F5344CB8AC3E}">
        <p14:creationId xmlns:p14="http://schemas.microsoft.com/office/powerpoint/2010/main" xmlns="" val="835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09" y="1600200"/>
            <a:ext cx="8690721" cy="5116280"/>
          </a:xfrm>
        </p:spPr>
        <p:txBody>
          <a:bodyPr>
            <a:normAutofit fontScale="92500" lnSpcReduction="10000"/>
          </a:bodyPr>
          <a:lstStyle/>
          <a:p>
            <a:pPr marL="0" indent="0">
              <a:buNone/>
            </a:pPr>
            <a:r>
              <a:rPr lang="en-US" sz="2600" b="1" dirty="0" smtClean="0"/>
              <a:t>“</a:t>
            </a:r>
            <a:r>
              <a:rPr lang="en-US" sz="2600" b="1" dirty="0"/>
              <a:t>The Innocence Project’s full-time staff attorneys and Cardozo clinic students provide direct representation or critical assistance in most of these cases. The Innocence Project’s groundbreaking use of DNA technology to free innocent people has provided irrefutable proof that wrongful convictions are not isolated or rare events but instead arise from systemic </a:t>
            </a:r>
            <a:r>
              <a:rPr lang="en-US" sz="2600" b="1" dirty="0" smtClean="0"/>
              <a:t>defects…”</a:t>
            </a:r>
          </a:p>
          <a:p>
            <a:pPr marL="0" indent="0">
              <a:buNone/>
            </a:pPr>
            <a:endParaRPr lang="en-US" sz="2600" b="1" dirty="0" smtClean="0"/>
          </a:p>
          <a:p>
            <a:pPr marL="0" indent="0" algn="ctr">
              <a:buNone/>
            </a:pPr>
            <a:r>
              <a:rPr lang="en-US" b="1" dirty="0" smtClean="0">
                <a:ln w="1905"/>
                <a:solidFill>
                  <a:srgbClr val="FF6600"/>
                </a:solidFill>
                <a:effectLst>
                  <a:innerShdw blurRad="69850" dist="43180" dir="5400000">
                    <a:srgbClr val="000000">
                      <a:alpha val="65000"/>
                    </a:srgbClr>
                  </a:innerShdw>
                </a:effectLst>
              </a:rPr>
              <a:t>A non-profit organization working closely with Cardozo School of Law at Yeshiva University</a:t>
            </a:r>
          </a:p>
          <a:p>
            <a:pPr marL="0" indent="0">
              <a:buNone/>
            </a:pPr>
            <a:endParaRPr lang="en-US" b="1" dirty="0" smtClean="0"/>
          </a:p>
          <a:p>
            <a:pPr marL="0" indent="0">
              <a:buNone/>
            </a:pPr>
            <a:r>
              <a:rPr lang="en-US" sz="2600" b="1" dirty="0" smtClean="0"/>
              <a:t>“…to free the staggering numbers of innocent people who remain incarcerated and to bring substantive reform to the system responsible for their unjust imprisonment.”</a:t>
            </a:r>
          </a:p>
          <a:p>
            <a:pPr marL="0" indent="0">
              <a:buNone/>
            </a:pPr>
            <a:endParaRPr lang="en-US" b="1" dirty="0"/>
          </a:p>
        </p:txBody>
      </p:sp>
      <p:pic>
        <p:nvPicPr>
          <p:cNvPr id="4" name="Picture 3"/>
          <p:cNvPicPr>
            <a:picLocks noChangeAspect="1"/>
          </p:cNvPicPr>
          <p:nvPr/>
        </p:nvPicPr>
        <p:blipFill>
          <a:blip r:embed="rId2"/>
          <a:stretch>
            <a:fillRect/>
          </a:stretch>
        </p:blipFill>
        <p:spPr>
          <a:xfrm>
            <a:off x="397492" y="540886"/>
            <a:ext cx="6120549" cy="734489"/>
          </a:xfrm>
          <a:prstGeom prst="rect">
            <a:avLst/>
          </a:prstGeom>
        </p:spPr>
      </p:pic>
    </p:spTree>
    <p:extLst>
      <p:ext uri="{BB962C8B-B14F-4D97-AF65-F5344CB8AC3E}">
        <p14:creationId xmlns:p14="http://schemas.microsoft.com/office/powerpoint/2010/main" xmlns="" val="2491260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2714</TotalTime>
  <Words>649</Words>
  <Application>Microsoft Office PowerPoint</Application>
  <PresentationFormat>On-screen Show (4:3)</PresentationFormat>
  <Paragraphs>135</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Life After Bars for the Innocent</vt:lpstr>
      <vt:lpstr>Wrongful Convictions</vt:lpstr>
      <vt:lpstr>Wrongful Convictions</vt:lpstr>
      <vt:lpstr>Wrongful Convictions</vt:lpstr>
      <vt:lpstr>Posing Questions</vt:lpstr>
      <vt:lpstr>Compensation by the State</vt:lpstr>
      <vt:lpstr>Some Compensation Statutes</vt:lpstr>
      <vt:lpstr>Federal Compensation</vt:lpstr>
      <vt:lpstr>Slide 9</vt:lpstr>
      <vt:lpstr>“Innocent Man Spent 17 Years in Prison” - CNN Clip</vt:lpstr>
      <vt:lpstr>Exoneration Program</vt:lpstr>
      <vt:lpstr>Challenges of Rebuilding:</vt:lpstr>
      <vt:lpstr>Ways the Program Helps:</vt:lpstr>
      <vt:lpstr>How the Program Survives:</vt:lpstr>
      <vt:lpstr>David Shawn Pope</vt:lpstr>
      <vt:lpstr>Beverly Monroe</vt:lpstr>
      <vt:lpstr>Sources</vt:lpstr>
    </vt:vector>
  </TitlesOfParts>
  <Company>Georgia Southern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After Bars for the Innocent</dc:title>
  <dc:creator>Chamberlyn Shelton</dc:creator>
  <cp:lastModifiedBy>Jody</cp:lastModifiedBy>
  <cp:revision>25</cp:revision>
  <cp:lastPrinted>2013-07-29T16:25:19Z</cp:lastPrinted>
  <dcterms:created xsi:type="dcterms:W3CDTF">2013-07-29T14:05:50Z</dcterms:created>
  <dcterms:modified xsi:type="dcterms:W3CDTF">2013-07-31T13:38:56Z</dcterms:modified>
</cp:coreProperties>
</file>