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Sarah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paul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Paul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Paul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darrington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darrington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darrington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Sam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Sam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Darrington</a:t>
            </a:r>
          </a:p>
          <a:p>
            <a:pPr rtl="0" lvl="0">
              <a:buNone/>
            </a:pPr>
            <a:r>
              <a:rPr lang="en"/>
              <a:t>-Dredging done by US Army Corps of Engineers</a:t>
            </a:r>
          </a:p>
          <a:p>
            <a:pPr rtl="0" lvl="0">
              <a:buNone/>
            </a:pPr>
            <a:r>
              <a:rPr lang="en"/>
              <a:t>-</a:t>
            </a:r>
            <a:r>
              <a:rPr sz="1000" lang="en"/>
              <a:t>sewer would serve two purposes: to drain the flooded district, and to use the flow of that excessive water to move the water of the upper Gowanus Canal</a:t>
            </a:r>
          </a:p>
          <a:p>
            <a:pPr rtl="0" lvl="0">
              <a:buNone/>
            </a:pPr>
            <a:r>
              <a:rPr sz="1000" lang="en"/>
              <a:t>-Headlines in the Brooklyn Daily Eagle newspaper declared it an engineering blunder shortly after its construction</a:t>
            </a:r>
          </a:p>
          <a:p>
            <a:pPr rtl="0" lvl="0">
              <a:buNone/>
            </a:pPr>
            <a:r>
              <a:rPr lang="en"/>
              <a:t>-Flushing tunnel failed because of operational issues and a city worker dropped a Manhole cover onto the pump causing it to break</a:t>
            </a:r>
          </a:p>
          <a:p>
            <a:pPr>
              <a:buNone/>
            </a:pPr>
            <a:r>
              <a:rPr lang="en"/>
              <a:t> -didn't get fixed until 1999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Sarah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ctrTitle"/>
          </p:nvPr>
        </p:nvSpPr>
        <p:spPr>
          <a:xfrm>
            <a:off y="1461141" x="1997075"/>
            <a:ext cy="14700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3002402" x="1997075"/>
            <a:ext cy="1162499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/>
          <p:nvPr/>
        </p:nvSpPr>
        <p:spPr>
          <a:xfrm>
            <a:off y="0" x="0"/>
            <a:ext cy="6858000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>
            <a:off y="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7" name="Shape 17"/>
          <p:cNvSpPr/>
          <p:nvPr/>
        </p:nvSpPr>
        <p:spPr>
          <a:xfrm>
            <a:off y="2555875" x="3175"/>
            <a:ext cy="815975" cx="635000"/>
          </a:xfrm>
          <a:custGeom>
            <a:pathLst>
              <a:path w="400" extrusionOk="0" h="514">
                <a:moveTo>
                  <a:pt y="0" x="400"/>
                </a:moveTo>
                <a:lnTo>
                  <a:pt y="0" x="0"/>
                </a:lnTo>
                <a:lnTo>
                  <a:pt y="514" x="0"/>
                </a:lnTo>
                <a:lnTo>
                  <a:pt y="514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8" name="Shape 18"/>
          <p:cNvSpPr/>
          <p:nvPr/>
        </p:nvSpPr>
        <p:spPr>
          <a:xfrm>
            <a:off y="1743075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>
            <a:off y="1743075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0" name="Shape 20"/>
          <p:cNvSpPr/>
          <p:nvPr/>
        </p:nvSpPr>
        <p:spPr>
          <a:xfrm>
            <a:off y="4302125" x="152400"/>
            <a:ext cy="812800" cx="1317625"/>
          </a:xfrm>
          <a:custGeom>
            <a:pathLst>
              <a:path w="830" extrusionOk="0" h="512">
                <a:moveTo>
                  <a:pt y="0" x="830"/>
                </a:moveTo>
                <a:lnTo>
                  <a:pt y="0" x="398"/>
                </a:ln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>
            <a:off y="3486150" x="152400"/>
            <a:ext cy="815975" cx="1317625"/>
          </a:xfrm>
          <a:custGeom>
            <a:pathLst>
              <a:path w="830" extrusionOk="0" h="514">
                <a:moveTo>
                  <a:pt y="0" x="432"/>
                </a:moveTo>
                <a:lnTo>
                  <a:pt y="0" x="0"/>
                </a:lnTo>
                <a:lnTo>
                  <a:pt y="514" x="398"/>
                </a:lnTo>
                <a:lnTo>
                  <a:pt y="514" x="830"/>
                </a:lnTo>
                <a:lnTo>
                  <a:pt y="0" x="43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2" name="Shape 22"/>
          <p:cNvSpPr/>
          <p:nvPr/>
        </p:nvSpPr>
        <p:spPr>
          <a:xfrm>
            <a:off y="3486150" x="984250"/>
            <a:ext cy="815975" cx="1322387"/>
          </a:xfrm>
          <a:custGeom>
            <a:pathLst>
              <a:path w="833" extrusionOk="0" h="514">
                <a:moveTo>
                  <a:pt y="514" x="399"/>
                </a:moveTo>
                <a:lnTo>
                  <a:pt y="514" x="833"/>
                </a:lnTo>
                <a:lnTo>
                  <a:pt y="0" x="435"/>
                </a:lnTo>
                <a:lnTo>
                  <a:pt y="0" x="0"/>
                </a:lnTo>
                <a:lnTo>
                  <a:pt y="514" x="399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>
            <a:off y="6045200" x="984250"/>
            <a:ext cy="812800" cx="1322387"/>
          </a:xfrm>
          <a:custGeom>
            <a:pathLst>
              <a:path w="833" extrusionOk="0" h="512">
                <a:moveTo>
                  <a:pt y="0" x="399"/>
                </a:moveTo>
                <a:lnTo>
                  <a:pt y="512" x="0"/>
                </a:ln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5" name="Shape 25"/>
          <p:cNvSpPr/>
          <p:nvPr/>
        </p:nvSpPr>
        <p:spPr>
          <a:xfrm>
            <a:off y="5232400" x="984250"/>
            <a:ext cy="812800" cx="1322387"/>
          </a:xfrm>
          <a:custGeom>
            <a:pathLst>
              <a:path w="833" extrusionOk="0" h="512">
                <a:moveTo>
                  <a:pt y="0" x="435"/>
                </a:moveTo>
                <a:lnTo>
                  <a:pt y="0" x="0"/>
                </a:lnTo>
                <a:lnTo>
                  <a:pt y="512" x="399"/>
                </a:lnTo>
                <a:lnTo>
                  <a:pt y="512" x="833"/>
                </a:lnTo>
                <a:lnTo>
                  <a:pt y="0" x="435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6" name="Shape 26"/>
          <p:cNvSpPr/>
          <p:nvPr/>
        </p:nvSpPr>
        <p:spPr>
          <a:xfrm>
            <a:off y="5232400" x="1820863"/>
            <a:ext cy="812800" cx="1317625"/>
          </a:xfrm>
          <a:custGeom>
            <a:pathLst>
              <a:path w="830" extrusionOk="0" h="512">
                <a:moveTo>
                  <a:pt y="0" x="434"/>
                </a:moveTo>
                <a:lnTo>
                  <a:pt y="0" x="0"/>
                </a:lnTo>
                <a:lnTo>
                  <a:pt y="512" x="398"/>
                </a:lnTo>
                <a:lnTo>
                  <a:pt y="512" x="830"/>
                </a:lnTo>
                <a:lnTo>
                  <a:pt y="0" x="43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7" name="Shape 27"/>
          <p:cNvSpPr/>
          <p:nvPr/>
        </p:nvSpPr>
        <p:spPr>
          <a:xfrm>
            <a:off y="8128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>
            <a:off y="2555875" x="152400"/>
            <a:ext cy="815975" cx="1317625"/>
          </a:xfrm>
          <a:custGeom>
            <a:pathLst>
              <a:path w="830" extrusionOk="0" h="514">
                <a:moveTo>
                  <a:pt y="514" x="0"/>
                </a:moveTo>
                <a:lnTo>
                  <a:pt y="514" x="432"/>
                </a:lnTo>
                <a:lnTo>
                  <a:pt y="0" x="830"/>
                </a:lnTo>
                <a:lnTo>
                  <a:pt y="0" x="398"/>
                </a:lnTo>
                <a:lnTo>
                  <a:pt y="514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9" name="Shape 29"/>
          <p:cNvSpPr/>
          <p:nvPr/>
        </p:nvSpPr>
        <p:spPr>
          <a:xfrm>
            <a:off y="4302125" x="984250"/>
            <a:ext cy="812800" cx="1322387"/>
          </a:xfrm>
          <a:custGeom>
            <a:pathLst>
              <a:path w="833" extrusionOk="0" h="512">
                <a:moveTo>
                  <a:pt y="512" x="0"/>
                </a:move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lnTo>
                  <a:pt y="512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>
            <a:off y="6045200" x="1820863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4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2" name="Shape 32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>
            <a:off y="60452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>
            <a:off y="523240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5" name="Shape 35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6" name="Shape 36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7" name="Shape 37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8" name="Shape 38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9" name="Shape 39"/>
          <p:cNvSpPr/>
          <p:nvPr/>
        </p:nvSpPr>
        <p:spPr>
          <a:xfrm>
            <a:off y="2689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0" name="Shape 40"/>
          <p:cNvSpPr/>
          <p:nvPr/>
        </p:nvSpPr>
        <p:spPr>
          <a:xfrm>
            <a:off y="816300" x="8397875"/>
            <a:ext cy="809578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1" name="Shape 41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buNone/>
              <a:defRPr sz="3600"/>
            </a:lvl1pPr>
            <a:lvl2pPr rtl="0">
              <a:buNone/>
              <a:defRPr sz="3600"/>
            </a:lvl2pPr>
            <a:lvl3pPr rtl="0">
              <a:buNone/>
              <a:defRPr sz="3600"/>
            </a:lvl3pPr>
            <a:lvl4pPr rtl="0">
              <a:buNone/>
              <a:defRPr sz="3600"/>
            </a:lvl4pPr>
            <a:lvl5pPr rtl="0">
              <a:buNone/>
              <a:defRPr sz="3600"/>
            </a:lvl5pPr>
            <a:lvl6pPr rtl="0">
              <a:buNone/>
              <a:defRPr sz="3600"/>
            </a:lvl6pPr>
            <a:lvl7pPr rtl="0">
              <a:buNone/>
              <a:defRPr sz="3600"/>
            </a:lvl7pPr>
            <a:lvl8pPr rtl="0">
              <a:buNone/>
              <a:defRPr sz="3600"/>
            </a:lvl8pPr>
            <a:lvl9pPr rtl="0">
              <a:buNone/>
              <a:defRPr sz="36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z="3200">
                <a:solidFill>
                  <a:schemeClr val="lt1"/>
                </a:solidFill>
              </a:defRPr>
            </a:lvl1pPr>
            <a:lvl2pPr algn="l" rtl="0" indent="-285750" marL="74295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z="2800">
                <a:solidFill>
                  <a:schemeClr val="lt1"/>
                </a:solidFill>
              </a:defRPr>
            </a:lvl2pPr>
            <a:lvl3pPr algn="l" rtl="0" indent="-228600" marL="114300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z="2400">
                <a:solidFill>
                  <a:schemeClr val="lt1"/>
                </a:solidFill>
              </a:defRPr>
            </a:lvl3pPr>
            <a:lvl4pPr algn="l" rtl="0" indent="-228600" marL="16002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algn="l" rtl="0" indent="-228600" marL="20574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>
                <a:solidFill>
                  <a:schemeClr val="lt1"/>
                </a:solidFill>
              </a:defRPr>
            </a:lvl5pPr>
            <a:lvl6pPr algn="l" rtl="0" indent="-228600" marL="25146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>
                <a:solidFill>
                  <a:schemeClr val="lt1"/>
                </a:solidFill>
              </a:defRPr>
            </a:lvl6pPr>
            <a:lvl7pPr algn="l" rtl="0" indent="-228600" marL="29718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7pPr>
            <a:lvl8pPr algn="l" rtl="0" indent="-228600" marL="34290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baseline="0" sz="2000">
                <a:solidFill>
                  <a:schemeClr val="lt1"/>
                </a:solidFill>
              </a:defRPr>
            </a:lvl8pPr>
            <a:lvl9pPr algn="l" rtl="0" indent="-228600" marL="38862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baseline="0"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6" name="Shape 46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7" name="Shape 47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8" name="Shape 48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600200" x="457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y="1600200" x="4648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id="53" name="Shape 5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4" name="Shape 5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6" name="Shape 5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9" name="Shape 59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0" name="Shape 6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1" name="Shape 61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2" name="Shape 62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3" name="Shape 6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4" name="Shape 6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5" name="Shape 6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6" name="Shape 6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y="4427537" x="1574800"/>
            <a:ext cy="6843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14300" marL="0">
              <a:buSzPct val="100000"/>
              <a:buNone/>
              <a:defRPr sz="1800"/>
            </a:lvl1pPr>
            <a:lvl2pPr algn="ctr" rtl="0" indent="114300" marL="0">
              <a:buSzPct val="100000"/>
              <a:buNone/>
              <a:defRPr sz="1800"/>
            </a:lvl2pPr>
            <a:lvl3pPr algn="ctr" rtl="0" indent="114300" marL="0">
              <a:buSzPct val="100000"/>
              <a:buNone/>
              <a:defRPr sz="1800"/>
            </a:lvl3pPr>
            <a:lvl4pPr algn="ctr" rtl="0" indent="114300" marL="0">
              <a:buSzPct val="100000"/>
              <a:buNone/>
              <a:defRPr sz="1800"/>
            </a:lvl4pPr>
            <a:lvl5pPr algn="ctr" rtl="0" indent="114300" marL="0">
              <a:buSzPct val="100000"/>
              <a:buNone/>
              <a:defRPr sz="1800"/>
            </a:lvl5pPr>
            <a:lvl6pPr algn="ctr" rtl="0" indent="114300" marL="0">
              <a:buSzPct val="100000"/>
              <a:buNone/>
              <a:defRPr sz="1800"/>
            </a:lvl6pPr>
            <a:lvl7pPr algn="ctr" rtl="0" indent="114300" marL="0">
              <a:buSzPct val="100000"/>
              <a:buNone/>
              <a:defRPr sz="1800"/>
            </a:lvl7pPr>
            <a:lvl8pPr algn="ctr" rtl="0" indent="114300" marL="0">
              <a:buSzPct val="100000"/>
              <a:buNone/>
              <a:defRPr sz="1800"/>
            </a:lvl8pPr>
            <a:lvl9pPr algn="ctr" rtl="0" indent="114300" marL="0">
              <a:buSzPct val="100000"/>
              <a:buNone/>
              <a:defRPr sz="1800"/>
            </a:lvl9pPr>
          </a:lstStyle>
          <a:p/>
        </p:txBody>
      </p:sp>
      <p:sp>
        <p:nvSpPr>
          <p:cNvPr id="69" name="Shape 69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0" name="Shape 7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1" name="Shape 71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2" name="Shape 72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3" name="Shape 7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4" name="Shape 7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5" name="Shape 7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6" name="Shape 7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%" r="100%"/>
          </a:path>
          <a:tileRect b="-100%" l="-100%"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32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y="0" x="0"/>
            <a:ext cy="6858000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8" name="Shape 8"/>
          <p:cNvSpPr/>
          <p:nvPr/>
        </p:nvSpPr>
        <p:spPr>
          <a:xfrm>
            <a:off y="60452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523240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>
            <a:off y="2689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816300" x="8397875"/>
            <a:ext cy="809578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4"/><Relationship Target="../media/image04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ctrTitle"/>
          </p:nvPr>
        </p:nvSpPr>
        <p:spPr>
          <a:xfrm>
            <a:off y="1448566" x="2323625"/>
            <a:ext cy="1470000" cx="64007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Gowanus Canal Superfund Site</a:t>
            </a:r>
          </a:p>
        </p:txBody>
      </p:sp>
      <p:sp>
        <p:nvSpPr>
          <p:cNvPr id="80" name="Shape 80"/>
          <p:cNvSpPr txBox="1"/>
          <p:nvPr>
            <p:ph idx="1" type="subTitle"/>
          </p:nvPr>
        </p:nvSpPr>
        <p:spPr>
          <a:xfrm>
            <a:off y="3002402" x="2436700"/>
            <a:ext cy="1162499" cx="6400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By: Sarah Dixon, Sam Gratton, Paul Hutton, and Darrington Altenbern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 July 29, 2013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Cons Against a Superfund Site </a:t>
            </a:r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Length of time 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City can not carry out private clean-up efforts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Most expensive solution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Possible lawsuits with companies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Negative connotations of a Superfund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Decrease in real estate values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could put new developments on hold </a:t>
            </a:r>
          </a:p>
          <a:p>
            <a:pPr rtl="0" lvl="0"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Flooding Problems 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1585225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Flood levels reached 3-4 feet </a:t>
            </a:r>
          </a:p>
          <a:p>
            <a:r>
              <a:t/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Waters went into people's homes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property damage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health concerns </a:t>
            </a:r>
          </a:p>
          <a:p>
            <a:r>
              <a:t/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Contaminated water flooded Tony Locane's basement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Proposed Solution	</a:t>
            </a: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Dredging 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Installation of caps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Repairing flushing tunnel</a:t>
            </a:r>
          </a:p>
          <a:p>
            <a:r>
              <a:t/>
            </a:r>
          </a:p>
        </p:txBody>
      </p:sp>
      <p:sp>
        <p:nvSpPr>
          <p:cNvPr id="154" name="Shape 154"/>
          <p:cNvSpPr/>
          <p:nvPr/>
        </p:nvSpPr>
        <p:spPr>
          <a:xfrm>
            <a:off y="3163300" x="5204425"/>
            <a:ext cy="3572800" cx="38100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Conclusion 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The city waited too long to act</a:t>
            </a:r>
          </a:p>
          <a:p>
            <a:r>
              <a:t/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There are negative and positive connotations to the Superfund status</a:t>
            </a:r>
          </a:p>
          <a:p>
            <a:r>
              <a:t/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Although expensive, the process is necessary and vital to prevent more toxic flooding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/>
        </p:nvSpPr>
        <p:spPr>
          <a:xfrm>
            <a:off y="1823525" x="597300"/>
            <a:ext cy="2859899" cx="64685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9600" lang="en">
                <a:solidFill>
                  <a:schemeClr val="lt1"/>
                </a:solidFill>
              </a:rPr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Overview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Superfund site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Qualifications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Gowanus Canal: brief history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Progression of pollution 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Solution Attempts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Pros for making it a Superfund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Cons against making it a Superfund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Flooding problems 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Proposed Solutions</a:t>
            </a:r>
          </a:p>
          <a:p>
            <a:pPr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Conclusion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What is a Superfund Site?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Common name for the Comprehensive Environmental Response Compensation and Liability Act of 1980 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Gives the EPA authority to: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Conduct removal actions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Enforce against potentially responsible parties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Ensure community involvement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Involve states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Ensure long-term protectiveness</a:t>
            </a:r>
          </a:p>
        </p:txBody>
      </p:sp>
      <p:sp>
        <p:nvSpPr>
          <p:cNvPr id="93" name="Shape 93"/>
          <p:cNvSpPr/>
          <p:nvPr/>
        </p:nvSpPr>
        <p:spPr>
          <a:xfrm>
            <a:off y="4470400" x="6724650"/>
            <a:ext cy="2143125" cx="21431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Qualifications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First step: Preliminary Assessment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Second Step: Site Inspection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Hazard Ranking System score</a:t>
            </a:r>
          </a:p>
          <a:p>
            <a:pPr rtl="0" lvl="2" indent="-381000" marL="1371600">
              <a:buClr>
                <a:schemeClr val="lt1"/>
              </a:buClr>
              <a:buSzPct val="75000"/>
              <a:buFont typeface="Wingdings"/>
              <a:buChar char="§"/>
            </a:pPr>
            <a:r>
              <a:rPr lang="en"/>
              <a:t>Minimum Score of 28.5, Gowanus Canal got a score of 50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Three factors in finding Hazard Ranking score</a:t>
            </a:r>
          </a:p>
          <a:p>
            <a:pPr rtl="0" lvl="2" indent="-381000" marL="1371600">
              <a:buClr>
                <a:schemeClr val="lt1"/>
              </a:buClr>
              <a:buSzPct val="75000"/>
              <a:buFont typeface="Wingdings"/>
              <a:buChar char="§"/>
            </a:pPr>
            <a:r>
              <a:rPr lang="en"/>
              <a:t>Likelihood that a site has released or has the potential to release hazardous substances in the environment</a:t>
            </a:r>
          </a:p>
          <a:p>
            <a:pPr rtl="0" lvl="2" indent="-381000" marL="1371600">
              <a:buClr>
                <a:schemeClr val="lt1"/>
              </a:buClr>
              <a:buSzPct val="75000"/>
              <a:buFont typeface="Wingdings"/>
              <a:buChar char="§"/>
            </a:pPr>
            <a:r>
              <a:rPr lang="en"/>
              <a:t>Characteristics of the waste</a:t>
            </a:r>
          </a:p>
          <a:p>
            <a:pPr rtl="0" lvl="2" indent="-381000" marL="1371600">
              <a:buClr>
                <a:schemeClr val="lt1"/>
              </a:buClr>
              <a:buSzPct val="75000"/>
              <a:buFont typeface="Wingdings"/>
              <a:buChar char="§"/>
            </a:pPr>
            <a:r>
              <a:rPr lang="en"/>
              <a:t>People or environments affected by the release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Background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1655350" x="457200"/>
            <a:ext cy="4840199" cx="4475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Originally know as the Gowanus Creek</a:t>
            </a:r>
          </a:p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Built into a canal in 1869</a:t>
            </a:r>
          </a:p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Was used as a major cargo transportation hub</a:t>
            </a:r>
          </a:p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Located in New York City</a:t>
            </a:r>
          </a:p>
          <a:p>
            <a:pPr rtl="0" lvl="1" indent="-393700" marL="914400"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2600" lang="en"/>
              <a:t>goes through Brooklyn</a:t>
            </a:r>
          </a:p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1.8 miles long</a:t>
            </a:r>
          </a:p>
          <a:p>
            <a:pPr rtl="0" lvl="0" indent="-3937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600" lang="en"/>
              <a:t>One of the most contaminated bodies of water in the nation</a:t>
            </a:r>
          </a:p>
          <a:p>
            <a:r>
              <a:t/>
            </a:r>
          </a:p>
        </p:txBody>
      </p:sp>
      <p:sp>
        <p:nvSpPr>
          <p:cNvPr id="106" name="Shape 106"/>
          <p:cNvSpPr/>
          <p:nvPr/>
        </p:nvSpPr>
        <p:spPr>
          <a:xfrm>
            <a:off y="1176750" x="5013375"/>
            <a:ext cy="2541624" cx="37676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07" name="Shape 107"/>
          <p:cNvSpPr/>
          <p:nvPr/>
        </p:nvSpPr>
        <p:spPr>
          <a:xfrm>
            <a:off y="3920625" x="5013375"/>
            <a:ext cy="2846749" cx="376762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Progression of Pollution 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492375" x="291725"/>
            <a:ext cy="4840199" cx="4377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lt1"/>
              </a:buClr>
              <a:buSzPct val="153846"/>
              <a:buFont typeface="Arial"/>
              <a:buChar char="•"/>
            </a:pPr>
            <a:r>
              <a:rPr sz="2600" lang="en"/>
              <a:t>Build with many design flaws </a:t>
            </a:r>
          </a:p>
          <a:p>
            <a:pPr rtl="0" lvl="1" indent="-381000" marL="914400"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2400" lang="en"/>
              <a:t>no lock system but within budget </a:t>
            </a:r>
          </a:p>
          <a:p>
            <a:pPr rtl="0" lvl="1" indent="-381000" marL="914400"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2400" lang="en"/>
              <a:t>only one side of canal is open </a:t>
            </a:r>
          </a:p>
          <a:p>
            <a:pPr rtl="0" lvl="1" indent="-381000" marL="914400"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2400" lang="en"/>
              <a:t>no flushing of water </a:t>
            </a:r>
          </a:p>
          <a:p>
            <a:pPr rtl="0" lvl="0" indent="-381000" marL="457200">
              <a:buClr>
                <a:schemeClr val="lt1"/>
              </a:buClr>
              <a:buSzPct val="153846"/>
              <a:buFont typeface="Arial"/>
              <a:buChar char="•"/>
            </a:pPr>
            <a:r>
              <a:rPr sz="2600" lang="en"/>
              <a:t>Industrial Revolution impacts </a:t>
            </a:r>
          </a:p>
          <a:p>
            <a:pPr rtl="0" lvl="1" indent="-381000" marL="914400"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2400" lang="en"/>
              <a:t>gas plants, mills, tanneries, and chemical plants</a:t>
            </a:r>
          </a:p>
          <a:p>
            <a:r>
              <a:t/>
            </a:r>
          </a:p>
        </p:txBody>
      </p:sp>
      <p:sp>
        <p:nvSpPr>
          <p:cNvPr id="114" name="Shape 114"/>
          <p:cNvSpPr/>
          <p:nvPr/>
        </p:nvSpPr>
        <p:spPr>
          <a:xfrm>
            <a:off y="1809537" x="4766400"/>
            <a:ext cy="3238925" cx="43776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y="1068325" x="457200"/>
            <a:ext cy="3121200" cx="8339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FFFFFF"/>
              </a:buClr>
              <a:buSzPct val="142857"/>
              <a:buFont typeface="Arial"/>
              <a:buChar char="•"/>
            </a:pPr>
            <a:r>
              <a:rPr sz="2800" lang="en">
                <a:solidFill>
                  <a:srgbClr val="FFFFFF"/>
                </a:solidFill>
              </a:rPr>
              <a:t>
</a:t>
            </a:r>
            <a:r>
              <a:rPr sz="2400" lang="en">
                <a:solidFill>
                  <a:srgbClr val="FFFFFF"/>
                </a:solidFill>
              </a:rPr>
              <a:t>Chemical fertilizers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Extremely small amount of oxygen</a:t>
            </a:r>
          </a:p>
          <a:p>
            <a:pPr rtl="0" lvl="1" indent="-381000" marL="914400">
              <a:buClr>
                <a:srgbClr val="FFFFFF"/>
              </a:buClr>
              <a:buSzPct val="100000"/>
              <a:buFont typeface="Courier New"/>
              <a:buChar char="o"/>
            </a:pPr>
            <a:r>
              <a:rPr sz="2400" lang="en">
                <a:solidFill>
                  <a:srgbClr val="FFFFFF"/>
                </a:solidFill>
              </a:rPr>
              <a:t>1.5 parts per million, minimum of 4 ppm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Obstruction of sunlight to only two feet deep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Major health risks to marine life and the community</a:t>
            </a:r>
          </a:p>
          <a:p>
            <a:r>
              <a:t/>
            </a:r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Progression of Pollution (contd.)</a:t>
            </a:r>
          </a:p>
        </p:txBody>
      </p:sp>
      <p:sp>
        <p:nvSpPr>
          <p:cNvPr id="121" name="Shape 121"/>
          <p:cNvSpPr/>
          <p:nvPr/>
        </p:nvSpPr>
        <p:spPr>
          <a:xfrm>
            <a:off y="3552947" x="2233900"/>
            <a:ext cy="3121199" cx="4676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Solution Attempts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Regular scheduled dredging until 1955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Big Sewer in 1890s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Flushing Tunnel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Red Hook Water Pollution Control Plant</a:t>
            </a:r>
          </a:p>
          <a:p>
            <a:r>
              <a:t/>
            </a:r>
          </a:p>
        </p:txBody>
      </p:sp>
      <p:sp>
        <p:nvSpPr>
          <p:cNvPr id="128" name="Shape 128"/>
          <p:cNvSpPr/>
          <p:nvPr/>
        </p:nvSpPr>
        <p:spPr>
          <a:xfrm>
            <a:off y="3644900" x="3155150"/>
            <a:ext cy="2795500" cx="28336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Pros - Make it a Superfund Site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1600200" x="457200"/>
            <a:ext cy="4840199" cx="5423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Holds companies responsible </a:t>
            </a:r>
          </a:p>
          <a:p>
            <a:pPr rtl="0" lvl="1" indent="-431800" marL="91440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sz="3200" lang="en"/>
              <a:t>Won't put cost on taxpayers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Most funded solution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Creates national awareness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Best possible solution for decontamination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in the long run</a:t>
            </a:r>
          </a:p>
        </p:txBody>
      </p:sp>
      <p:sp>
        <p:nvSpPr>
          <p:cNvPr id="135" name="Shape 135"/>
          <p:cNvSpPr/>
          <p:nvPr/>
        </p:nvSpPr>
        <p:spPr>
          <a:xfrm>
            <a:off y="1809775" x="4976075"/>
            <a:ext cy="2683774" cx="40319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