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58" r:id="rId5"/>
    <p:sldId id="259" r:id="rId6"/>
    <p:sldId id="260" r:id="rId7"/>
    <p:sldId id="265" r:id="rId8"/>
    <p:sldId id="274" r:id="rId9"/>
    <p:sldId id="275" r:id="rId10"/>
    <p:sldId id="273" r:id="rId11"/>
    <p:sldId id="270" r:id="rId12"/>
    <p:sldId id="272" r:id="rId13"/>
    <p:sldId id="271" r:id="rId14"/>
    <p:sldId id="266" r:id="rId15"/>
    <p:sldId id="261" r:id="rId16"/>
    <p:sldId id="276" r:id="rId17"/>
    <p:sldId id="262" r:id="rId18"/>
    <p:sldId id="268" r:id="rId19"/>
    <p:sldId id="263" r:id="rId20"/>
    <p:sldId id="2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4" d="100"/>
          <a:sy n="74" d="100"/>
        </p:scale>
        <p:origin x="-12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8/1/2013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8/1/2013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8/1/2013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8/1/2013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8/1/2013</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8/1/2013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8/1/2013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8/1/2013</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8/1/2013</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8/1/2013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8/1/2013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8/1/2013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8/1/2013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8/1/2013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8/1/2013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8/1/2013</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8/1/2013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8/1/2013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8/1/2013</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8/1/2013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8/1/2013</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m/dashboar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abine.com/blog/2012/google-handed-over-11385-peoples-personal-info-to-the-government-in-the-past-6-month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m/policies/privac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google.com/policies/technologi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53" y="3927807"/>
            <a:ext cx="4038600" cy="933450"/>
          </a:xfrm>
        </p:spPr>
        <p:txBody>
          <a:bodyPr>
            <a:noAutofit/>
          </a:bodyPr>
          <a:lstStyle/>
          <a:p>
            <a:pPr algn="ctr"/>
            <a:r>
              <a:rPr lang="en-US" sz="3200" dirty="0" smtClean="0">
                <a:solidFill>
                  <a:srgbClr val="000000"/>
                </a:solidFill>
              </a:rPr>
              <a:t>And its </a:t>
            </a:r>
            <a:br>
              <a:rPr lang="en-US" sz="3200" dirty="0" smtClean="0">
                <a:solidFill>
                  <a:srgbClr val="000000"/>
                </a:solidFill>
              </a:rPr>
            </a:br>
            <a:r>
              <a:rPr lang="en-US" sz="3200" dirty="0" smtClean="0">
                <a:solidFill>
                  <a:srgbClr val="000000"/>
                </a:solidFill>
              </a:rPr>
              <a:t>Privacy Policies</a:t>
            </a:r>
            <a:endParaRPr lang="en-US" sz="3200" dirty="0">
              <a:solidFill>
                <a:srgbClr val="000000"/>
              </a:solidFill>
            </a:endParaRPr>
          </a:p>
        </p:txBody>
      </p:sp>
      <p:sp>
        <p:nvSpPr>
          <p:cNvPr id="3" name="Subtitle 2"/>
          <p:cNvSpPr>
            <a:spLocks noGrp="1"/>
          </p:cNvSpPr>
          <p:nvPr>
            <p:ph type="subTitle" idx="1"/>
          </p:nvPr>
        </p:nvSpPr>
        <p:spPr>
          <a:xfrm>
            <a:off x="410853" y="4982884"/>
            <a:ext cx="4038600" cy="748553"/>
          </a:xfrm>
        </p:spPr>
        <p:txBody>
          <a:bodyPr>
            <a:normAutofit/>
          </a:bodyPr>
          <a:lstStyle/>
          <a:p>
            <a:pPr algn="ctr"/>
            <a:r>
              <a:rPr lang="en-US" sz="2200" dirty="0" smtClean="0">
                <a:solidFill>
                  <a:srgbClr val="000000"/>
                </a:solidFill>
              </a:rPr>
              <a:t>Diane Lin &amp; Anna Adams</a:t>
            </a:r>
            <a:endParaRPr lang="en-US" sz="2200" dirty="0">
              <a:solidFill>
                <a:srgbClr val="000000"/>
              </a:solidFill>
            </a:endParaRPr>
          </a:p>
        </p:txBody>
      </p:sp>
      <p:sp>
        <p:nvSpPr>
          <p:cNvPr id="4" name="AutoShape 2" descr="http://www.kurzweilai.net/images/Google-logo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www.kurzweilai.net/images/Google-logo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784" y="2003365"/>
            <a:ext cx="3759569" cy="1566487"/>
          </a:xfrm>
          <a:prstGeom prst="rect">
            <a:avLst/>
          </a:prstGeom>
        </p:spPr>
      </p:pic>
    </p:spTree>
    <p:extLst>
      <p:ext uri="{BB962C8B-B14F-4D97-AF65-F5344CB8AC3E}">
        <p14:creationId xmlns:p14="http://schemas.microsoft.com/office/powerpoint/2010/main" val="2827197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68" t="11093" r="15254" b="3923"/>
          <a:stretch/>
        </p:blipFill>
        <p:spPr bwMode="auto">
          <a:xfrm>
            <a:off x="1" y="309092"/>
            <a:ext cx="9143999" cy="643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5191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Google Dashboard</a:t>
            </a:r>
            <a:endParaRPr lang="en-US" dirty="0">
              <a:solidFill>
                <a:schemeClr val="tx1"/>
              </a:solidFill>
            </a:endParaRPr>
          </a:p>
        </p:txBody>
      </p:sp>
      <p:sp>
        <p:nvSpPr>
          <p:cNvPr id="3" name="Content Placeholder 2"/>
          <p:cNvSpPr>
            <a:spLocks noGrp="1"/>
          </p:cNvSpPr>
          <p:nvPr>
            <p:ph idx="1"/>
          </p:nvPr>
        </p:nvSpPr>
        <p:spPr>
          <a:xfrm>
            <a:off x="498474" y="1600200"/>
            <a:ext cx="7556313" cy="3994597"/>
          </a:xfrm>
        </p:spPr>
        <p:txBody>
          <a:bodyPr>
            <a:normAutofit/>
          </a:bodyPr>
          <a:lstStyle/>
          <a:p>
            <a:r>
              <a:rPr lang="en-US" dirty="0" smtClean="0"/>
              <a:t>What does Google know about me?</a:t>
            </a:r>
            <a:endParaRPr lang="en-US" dirty="0"/>
          </a:p>
          <a:p>
            <a:endParaRPr lang="en-US" sz="1800" dirty="0" smtClean="0">
              <a:solidFill>
                <a:schemeClr val="tx1"/>
              </a:solidFill>
            </a:endParaRPr>
          </a:p>
          <a:p>
            <a:r>
              <a:rPr lang="en-US" sz="1800" dirty="0" smtClean="0">
                <a:solidFill>
                  <a:schemeClr val="tx1"/>
                </a:solidFill>
              </a:rPr>
              <a:t>“Today</a:t>
            </a:r>
            <a:r>
              <a:rPr lang="en-US" sz="1800" dirty="0">
                <a:solidFill>
                  <a:schemeClr val="tx1"/>
                </a:solidFill>
              </a:rPr>
              <a:t>, it isn't just all your emails and chat logs, but everything searched for, every YouTube video you watched, all the Web pages you visited, calls you made with Google Voice, even a day-by-day history of every location you have looked up on Google Maps</a:t>
            </a:r>
            <a:r>
              <a:rPr lang="en-US" sz="1800" dirty="0" smtClean="0">
                <a:solidFill>
                  <a:schemeClr val="tx1"/>
                </a:solidFill>
              </a:rPr>
              <a:t>.”</a:t>
            </a:r>
          </a:p>
          <a:p>
            <a:pPr lvl="1"/>
            <a:r>
              <a:rPr lang="en-US" sz="1600" dirty="0" smtClean="0">
                <a:solidFill>
                  <a:schemeClr val="tx1"/>
                </a:solidFill>
              </a:rPr>
              <a:t>- WSJ</a:t>
            </a:r>
            <a:endParaRPr lang="en-US" sz="1600" dirty="0">
              <a:solidFill>
                <a:schemeClr val="tx1"/>
              </a:solidFill>
            </a:endParaRPr>
          </a:p>
          <a:p>
            <a:r>
              <a:rPr lang="en-US" dirty="0"/>
              <a:t/>
            </a:r>
            <a:br>
              <a:rPr lang="en-US" dirty="0"/>
            </a:br>
            <a:endParaRPr lang="en-US"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12248" y="296214"/>
            <a:ext cx="2215351" cy="1838829"/>
          </a:xfrm>
          <a:prstGeom prst="rect">
            <a:avLst/>
          </a:prstGeom>
        </p:spPr>
      </p:pic>
    </p:spTree>
    <p:extLst>
      <p:ext uri="{BB962C8B-B14F-4D97-AF65-F5344CB8AC3E}">
        <p14:creationId xmlns:p14="http://schemas.microsoft.com/office/powerpoint/2010/main" val="1305637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740" r="42095" b="4348"/>
          <a:stretch/>
        </p:blipFill>
        <p:spPr bwMode="auto">
          <a:xfrm>
            <a:off x="-1" y="115910"/>
            <a:ext cx="9144001" cy="674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843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28" y="712694"/>
            <a:ext cx="7556313" cy="1116106"/>
          </a:xfrm>
        </p:spPr>
        <p:txBody>
          <a:bodyPr/>
          <a:lstStyle/>
          <a:p>
            <a:r>
              <a:rPr lang="en-US" dirty="0" smtClean="0">
                <a:solidFill>
                  <a:schemeClr val="tx1"/>
                </a:solidFill>
              </a:rPr>
              <a:t>“Google Ranked Worst on Privacy”</a:t>
            </a:r>
            <a:endParaRPr lang="en-US" dirty="0">
              <a:solidFill>
                <a:schemeClr val="tx1"/>
              </a:solidFill>
            </a:endParaRPr>
          </a:p>
        </p:txBody>
      </p:sp>
      <p:sp>
        <p:nvSpPr>
          <p:cNvPr id="3" name="Content Placeholder 2"/>
          <p:cNvSpPr>
            <a:spLocks noGrp="1"/>
          </p:cNvSpPr>
          <p:nvPr>
            <p:ph idx="1"/>
          </p:nvPr>
        </p:nvSpPr>
        <p:spPr>
          <a:xfrm>
            <a:off x="498474" y="1828800"/>
            <a:ext cx="7556313" cy="4584879"/>
          </a:xfrm>
        </p:spPr>
        <p:txBody>
          <a:bodyPr>
            <a:normAutofit/>
          </a:bodyPr>
          <a:lstStyle/>
          <a:p>
            <a:r>
              <a:rPr lang="en-US" dirty="0" smtClean="0">
                <a:solidFill>
                  <a:schemeClr val="tx1"/>
                </a:solidFill>
              </a:rPr>
              <a:t>“Privacy </a:t>
            </a:r>
            <a:r>
              <a:rPr lang="en-US" dirty="0">
                <a:solidFill>
                  <a:schemeClr val="tx1"/>
                </a:solidFill>
              </a:rPr>
              <a:t>International placed Google at the bottom of its ranking because of the sheer amount of data it gathers about users and their activities; because its privacy policies are incomplete and for its poor record of responding to complaints</a:t>
            </a:r>
            <a:r>
              <a:rPr lang="en-US" dirty="0" smtClean="0">
                <a:solidFill>
                  <a:schemeClr val="tx1"/>
                </a:solidFill>
              </a:rPr>
              <a:t>.”</a:t>
            </a:r>
          </a:p>
          <a:p>
            <a:pPr lvl="1"/>
            <a:r>
              <a:rPr lang="en-US" dirty="0" smtClean="0">
                <a:solidFill>
                  <a:schemeClr val="tx1"/>
                </a:solidFill>
              </a:rPr>
              <a:t>- BBC News</a:t>
            </a:r>
            <a:endParaRPr lang="en-US" dirty="0">
              <a:solidFill>
                <a:schemeClr val="tx1"/>
              </a:solidFill>
            </a:endParaRPr>
          </a:p>
        </p:txBody>
      </p:sp>
    </p:spTree>
    <p:extLst>
      <p:ext uri="{BB962C8B-B14F-4D97-AF65-F5344CB8AC3E}">
        <p14:creationId xmlns:p14="http://schemas.microsoft.com/office/powerpoint/2010/main" val="4186155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The Database</a:t>
            </a:r>
            <a:endParaRPr lang="en-US" dirty="0">
              <a:solidFill>
                <a:srgbClr val="000000"/>
              </a:solidFill>
            </a:endParaRPr>
          </a:p>
        </p:txBody>
      </p:sp>
      <p:sp>
        <p:nvSpPr>
          <p:cNvPr id="3" name="Content Placeholder 2"/>
          <p:cNvSpPr>
            <a:spLocks noGrp="1"/>
          </p:cNvSpPr>
          <p:nvPr>
            <p:ph idx="1"/>
          </p:nvPr>
        </p:nvSpPr>
        <p:spPr>
          <a:xfrm>
            <a:off x="498474" y="1426872"/>
            <a:ext cx="7556313" cy="4699291"/>
          </a:xfrm>
        </p:spPr>
        <p:txBody>
          <a:bodyPr>
            <a:normAutofit/>
          </a:bodyPr>
          <a:lstStyle/>
          <a:p>
            <a:pPr>
              <a:buClrTx/>
            </a:pPr>
            <a:r>
              <a:rPr lang="en-US" dirty="0">
                <a:solidFill>
                  <a:srgbClr val="000000"/>
                </a:solidFill>
              </a:rPr>
              <a:t>H</a:t>
            </a:r>
            <a:r>
              <a:rPr lang="en-US" dirty="0" smtClean="0">
                <a:solidFill>
                  <a:srgbClr val="000000"/>
                </a:solidFill>
              </a:rPr>
              <a:t>uge collection of user data </a:t>
            </a:r>
          </a:p>
          <a:p>
            <a:pPr>
              <a:buClrTx/>
            </a:pPr>
            <a:r>
              <a:rPr lang="en-US" dirty="0">
                <a:solidFill>
                  <a:srgbClr val="000000"/>
                </a:solidFill>
              </a:rPr>
              <a:t>D</a:t>
            </a:r>
            <a:r>
              <a:rPr lang="en-US" dirty="0" smtClean="0">
                <a:solidFill>
                  <a:srgbClr val="000000"/>
                </a:solidFill>
              </a:rPr>
              <a:t>ifficult to delete information </a:t>
            </a:r>
          </a:p>
          <a:p>
            <a:pPr>
              <a:buClrTx/>
            </a:pPr>
            <a:r>
              <a:rPr lang="en-US" dirty="0" smtClean="0">
                <a:solidFill>
                  <a:srgbClr val="000000"/>
                </a:solidFill>
              </a:rPr>
              <a:t>The government can and has asked Google for information, to which they must comply</a:t>
            </a:r>
            <a:endParaRPr lang="en-US" dirty="0" smtClean="0"/>
          </a:p>
          <a:p>
            <a:pPr>
              <a:buClrTx/>
            </a:pPr>
            <a:r>
              <a:rPr lang="en-US" dirty="0" smtClean="0">
                <a:solidFill>
                  <a:srgbClr val="000000"/>
                </a:solidFill>
              </a:rPr>
              <a:t>Compiled information can be used as evidence </a:t>
            </a:r>
          </a:p>
          <a:p>
            <a:pPr lvl="1">
              <a:buClrTx/>
            </a:pPr>
            <a:r>
              <a:rPr lang="en-US" dirty="0" smtClean="0">
                <a:solidFill>
                  <a:srgbClr val="000000"/>
                </a:solidFill>
              </a:rPr>
              <a:t>Casey Anthony </a:t>
            </a:r>
          </a:p>
          <a:p>
            <a:pPr lvl="1">
              <a:buClrTx/>
            </a:pPr>
            <a:r>
              <a:rPr lang="en-US" dirty="0" smtClean="0">
                <a:solidFill>
                  <a:srgbClr val="000000"/>
                </a:solidFill>
              </a:rPr>
              <a:t>Steven </a:t>
            </a:r>
            <a:r>
              <a:rPr lang="en-US" dirty="0" err="1" smtClean="0">
                <a:solidFill>
                  <a:srgbClr val="000000"/>
                </a:solidFill>
              </a:rPr>
              <a:t>Zirko</a:t>
            </a:r>
            <a:endParaRPr lang="en-US" dirty="0" smtClean="0">
              <a:solidFill>
                <a:srgbClr val="000000"/>
              </a:solidFill>
            </a:endParaRPr>
          </a:p>
          <a:p>
            <a:pPr lvl="1">
              <a:buClrTx/>
            </a:pPr>
            <a:r>
              <a:rPr lang="en-US" dirty="0" smtClean="0">
                <a:solidFill>
                  <a:srgbClr val="000000"/>
                </a:solidFill>
              </a:rPr>
              <a:t>Text messages used in divorce, custody, and other civil cases</a:t>
            </a:r>
            <a:endParaRPr lang="en-US" dirty="0">
              <a:hlinkClick r:id="rId2"/>
            </a:endParaRPr>
          </a:p>
          <a:p>
            <a:endParaRPr lang="en-US" dirty="0" smtClean="0">
              <a:hlinkClick r:id="rId2"/>
            </a:endParaRPr>
          </a:p>
          <a:p>
            <a:endParaRPr lang="en-US" dirty="0">
              <a:hlinkClick r:id="rId2"/>
            </a:endParaRPr>
          </a:p>
          <a:p>
            <a:endParaRPr lang="en-US" dirty="0"/>
          </a:p>
        </p:txBody>
      </p:sp>
    </p:spTree>
    <p:extLst>
      <p:ext uri="{BB962C8B-B14F-4D97-AF65-F5344CB8AC3E}">
        <p14:creationId xmlns:p14="http://schemas.microsoft.com/office/powerpoint/2010/main" val="4276896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Gmail</a:t>
            </a:r>
            <a:endParaRPr lang="en-US" dirty="0">
              <a:solidFill>
                <a:srgbClr val="000000"/>
              </a:solidFill>
            </a:endParaRPr>
          </a:p>
        </p:txBody>
      </p:sp>
      <p:sp>
        <p:nvSpPr>
          <p:cNvPr id="3" name="Content Placeholder 2"/>
          <p:cNvSpPr>
            <a:spLocks noGrp="1"/>
          </p:cNvSpPr>
          <p:nvPr>
            <p:ph idx="1"/>
          </p:nvPr>
        </p:nvSpPr>
        <p:spPr>
          <a:xfrm>
            <a:off x="498474" y="1446576"/>
            <a:ext cx="7556313" cy="4679588"/>
          </a:xfrm>
        </p:spPr>
        <p:txBody>
          <a:bodyPr/>
          <a:lstStyle/>
          <a:p>
            <a:pPr>
              <a:buClrTx/>
            </a:pPr>
            <a:r>
              <a:rPr lang="en-US" dirty="0" smtClean="0">
                <a:solidFill>
                  <a:schemeClr val="tx1"/>
                </a:solidFill>
              </a:rPr>
              <a:t>“Google isn’t manually reading these, a machine is reading them.”</a:t>
            </a:r>
          </a:p>
          <a:p>
            <a:pPr>
              <a:buClrTx/>
            </a:pPr>
            <a:r>
              <a:rPr lang="en-US" dirty="0" smtClean="0">
                <a:solidFill>
                  <a:schemeClr val="tx1"/>
                </a:solidFill>
              </a:rPr>
              <a:t>They can’t understand, only detect</a:t>
            </a:r>
          </a:p>
          <a:p>
            <a:pPr>
              <a:buClrTx/>
            </a:pPr>
            <a:r>
              <a:rPr lang="en-US" dirty="0" smtClean="0">
                <a:solidFill>
                  <a:schemeClr val="tx1"/>
                </a:solidFill>
              </a:rPr>
              <a:t>Courts need to determine </a:t>
            </a:r>
          </a:p>
          <a:p>
            <a:pPr lvl="1">
              <a:buClrTx/>
            </a:pPr>
            <a:r>
              <a:rPr lang="en-US" sz="2000" dirty="0" smtClean="0">
                <a:solidFill>
                  <a:schemeClr val="tx1"/>
                </a:solidFill>
              </a:rPr>
              <a:t>Is automated scanning a privacy violation?</a:t>
            </a:r>
          </a:p>
          <a:p>
            <a:pPr lvl="1">
              <a:buClrTx/>
            </a:pPr>
            <a:r>
              <a:rPr lang="en-US" sz="2000" dirty="0" smtClean="0">
                <a:solidFill>
                  <a:schemeClr val="tx1"/>
                </a:solidFill>
              </a:rPr>
              <a:t>Statute of limitations</a:t>
            </a:r>
          </a:p>
          <a:p>
            <a:pPr lvl="1">
              <a:buClrTx/>
            </a:pPr>
            <a:r>
              <a:rPr lang="en-US" sz="2000" dirty="0" smtClean="0">
                <a:solidFill>
                  <a:schemeClr val="tx1"/>
                </a:solidFill>
              </a:rPr>
              <a:t>Consent</a:t>
            </a:r>
          </a:p>
          <a:p>
            <a:pPr lv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78061" y="3824011"/>
            <a:ext cx="3567447" cy="2637681"/>
          </a:xfrm>
          <a:prstGeom prst="rect">
            <a:avLst/>
          </a:prstGeom>
        </p:spPr>
      </p:pic>
    </p:spTree>
    <p:extLst>
      <p:ext uri="{BB962C8B-B14F-4D97-AF65-F5344CB8AC3E}">
        <p14:creationId xmlns:p14="http://schemas.microsoft.com/office/powerpoint/2010/main" val="576555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rotWithShape="1">
          <a:blip r:embed="rId2"/>
          <a:srcRect l="12254" r="11911"/>
          <a:stretch/>
        </p:blipFill>
        <p:spPr>
          <a:xfrm>
            <a:off x="0" y="-1"/>
            <a:ext cx="9144000" cy="6858001"/>
          </a:xfrm>
          <a:prstGeom prst="rect">
            <a:avLst/>
          </a:prstGeom>
        </p:spPr>
      </p:pic>
    </p:spTree>
    <p:extLst>
      <p:ext uri="{BB962C8B-B14F-4D97-AF65-F5344CB8AC3E}">
        <p14:creationId xmlns:p14="http://schemas.microsoft.com/office/powerpoint/2010/main" val="1119683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Street View</a:t>
            </a:r>
            <a:endParaRPr lang="en-US" dirty="0">
              <a:solidFill>
                <a:srgbClr val="000000"/>
              </a:solidFill>
            </a:endParaRPr>
          </a:p>
        </p:txBody>
      </p:sp>
      <p:sp>
        <p:nvSpPr>
          <p:cNvPr id="3" name="Content Placeholder 2"/>
          <p:cNvSpPr>
            <a:spLocks noGrp="1"/>
          </p:cNvSpPr>
          <p:nvPr>
            <p:ph idx="1"/>
          </p:nvPr>
        </p:nvSpPr>
        <p:spPr>
          <a:xfrm>
            <a:off x="498474" y="1291285"/>
            <a:ext cx="7556313" cy="4144963"/>
          </a:xfrm>
        </p:spPr>
        <p:txBody>
          <a:bodyPr/>
          <a:lstStyle/>
          <a:p>
            <a:pPr>
              <a:buClrTx/>
            </a:pPr>
            <a:r>
              <a:rPr lang="en-US" sz="2400" dirty="0" smtClean="0">
                <a:solidFill>
                  <a:schemeClr val="tx1"/>
                </a:solidFill>
              </a:rPr>
              <a:t>Public Access Only</a:t>
            </a:r>
          </a:p>
          <a:p>
            <a:pPr>
              <a:buClrTx/>
            </a:pPr>
            <a:r>
              <a:rPr lang="en-US" sz="2400" dirty="0" smtClean="0">
                <a:solidFill>
                  <a:schemeClr val="tx1"/>
                </a:solidFill>
              </a:rPr>
              <a:t>Street View images are not real time</a:t>
            </a:r>
          </a:p>
          <a:p>
            <a:pPr>
              <a:buClrTx/>
            </a:pPr>
            <a:r>
              <a:rPr lang="en-US" sz="2400" dirty="0" smtClean="0">
                <a:solidFill>
                  <a:schemeClr val="tx1"/>
                </a:solidFill>
              </a:rPr>
              <a:t>Individuals and license plates are blurred</a:t>
            </a:r>
          </a:p>
        </p:txBody>
      </p:sp>
      <p:pic>
        <p:nvPicPr>
          <p:cNvPr id="4" name="Picture 3"/>
          <p:cNvPicPr>
            <a:picLocks noChangeAspect="1"/>
          </p:cNvPicPr>
          <p:nvPr/>
        </p:nvPicPr>
        <p:blipFill>
          <a:blip r:embed="rId2"/>
          <a:stretch>
            <a:fillRect/>
          </a:stretch>
        </p:blipFill>
        <p:spPr>
          <a:xfrm>
            <a:off x="1583443" y="3162267"/>
            <a:ext cx="5377441" cy="3366171"/>
          </a:xfrm>
          <a:prstGeom prst="rect">
            <a:avLst/>
          </a:prstGeom>
        </p:spPr>
      </p:pic>
    </p:spTree>
    <p:extLst>
      <p:ext uri="{BB962C8B-B14F-4D97-AF65-F5344CB8AC3E}">
        <p14:creationId xmlns:p14="http://schemas.microsoft.com/office/powerpoint/2010/main" val="902327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Street View – continued </a:t>
            </a:r>
            <a:endParaRPr lang="en-US" dirty="0">
              <a:solidFill>
                <a:schemeClr val="tx1"/>
              </a:solidFill>
            </a:endParaRPr>
          </a:p>
        </p:txBody>
      </p:sp>
      <p:sp>
        <p:nvSpPr>
          <p:cNvPr id="3" name="Content Placeholder 2"/>
          <p:cNvSpPr>
            <a:spLocks noGrp="1"/>
          </p:cNvSpPr>
          <p:nvPr>
            <p:ph idx="1"/>
          </p:nvPr>
        </p:nvSpPr>
        <p:spPr>
          <a:xfrm>
            <a:off x="498474" y="1427408"/>
            <a:ext cx="7556313" cy="4144963"/>
          </a:xfrm>
        </p:spPr>
        <p:txBody>
          <a:bodyPr/>
          <a:lstStyle/>
          <a:p>
            <a:pPr>
              <a:buClrTx/>
            </a:pPr>
            <a:r>
              <a:rPr lang="en-US" dirty="0" smtClean="0">
                <a:solidFill>
                  <a:schemeClr val="tx1"/>
                </a:solidFill>
              </a:rPr>
              <a:t>Street View vehicles collected personal data from wireless networks</a:t>
            </a:r>
          </a:p>
          <a:p>
            <a:pPr lvl="1">
              <a:buClrTx/>
            </a:pPr>
            <a:r>
              <a:rPr lang="en-US" dirty="0" smtClean="0">
                <a:solidFill>
                  <a:schemeClr val="tx1"/>
                </a:solidFill>
              </a:rPr>
              <a:t>$7 million fine </a:t>
            </a:r>
          </a:p>
          <a:p>
            <a:pPr lvl="1">
              <a:buClrTx/>
            </a:pPr>
            <a:r>
              <a:rPr lang="en-US" dirty="0" smtClean="0">
                <a:solidFill>
                  <a:schemeClr val="tx1"/>
                </a:solidFill>
              </a:rPr>
              <a:t>Employee training program </a:t>
            </a:r>
            <a:endParaRPr lang="en-US" dirty="0">
              <a:solidFill>
                <a:schemeClr val="tx1"/>
              </a:solidFill>
            </a:endParaRPr>
          </a:p>
          <a:p>
            <a:pPr>
              <a:buClrTx/>
            </a:pPr>
            <a:r>
              <a:rPr lang="en-US" dirty="0" smtClean="0">
                <a:solidFill>
                  <a:schemeClr val="tx1"/>
                </a:solidFill>
              </a:rPr>
              <a:t>French man sues for 10,000 euros </a:t>
            </a:r>
          </a:p>
          <a:p>
            <a:pPr lvl="1">
              <a:buClrTx/>
            </a:pPr>
            <a:r>
              <a:rPr lang="en-US" dirty="0" smtClean="0">
                <a:solidFill>
                  <a:schemeClr val="tx1"/>
                </a:solidFill>
              </a:rPr>
              <a:t>Homeowners’ privacy, trespassing onto property, negligent acts</a:t>
            </a:r>
            <a:endParaRPr lang="en-US" dirty="0">
              <a:solidFill>
                <a:schemeClr val="tx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21228" y="3919885"/>
            <a:ext cx="3773510" cy="2627191"/>
          </a:xfrm>
          <a:prstGeom prst="rect">
            <a:avLst/>
          </a:prstGeom>
        </p:spPr>
      </p:pic>
    </p:spTree>
    <p:extLst>
      <p:ext uri="{BB962C8B-B14F-4D97-AF65-F5344CB8AC3E}">
        <p14:creationId xmlns:p14="http://schemas.microsoft.com/office/powerpoint/2010/main" val="3880971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YouTube</a:t>
            </a:r>
            <a:endParaRPr lang="en-US" dirty="0">
              <a:solidFill>
                <a:srgbClr val="000000"/>
              </a:solidFill>
            </a:endParaRPr>
          </a:p>
        </p:txBody>
      </p:sp>
      <p:pic>
        <p:nvPicPr>
          <p:cNvPr id="4" name="Content Placeholder 3"/>
          <p:cNvPicPr>
            <a:picLocks noGrp="1" noChangeAspect="1"/>
          </p:cNvPicPr>
          <p:nvPr>
            <p:ph idx="1"/>
          </p:nvPr>
        </p:nvPicPr>
        <p:blipFill rotWithShape="1">
          <a:blip r:embed="rId2"/>
          <a:srcRect t="35084" r="34228" b="35921"/>
          <a:stretch/>
        </p:blipFill>
        <p:spPr>
          <a:xfrm>
            <a:off x="-1876968" y="2343955"/>
            <a:ext cx="11708050" cy="3225902"/>
          </a:xfrm>
        </p:spPr>
      </p:pic>
    </p:spTree>
    <p:extLst>
      <p:ext uri="{BB962C8B-B14F-4D97-AF65-F5344CB8AC3E}">
        <p14:creationId xmlns:p14="http://schemas.microsoft.com/office/powerpoint/2010/main" val="1629941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Not Just a Search Engine</a:t>
            </a:r>
            <a:endParaRPr lang="en-US" dirty="0">
              <a:solidFill>
                <a:schemeClr val="tx1"/>
              </a:solidFill>
            </a:endParaRPr>
          </a:p>
        </p:txBody>
      </p:sp>
      <p:sp>
        <p:nvSpPr>
          <p:cNvPr id="5" name="Content Placeholder 4"/>
          <p:cNvSpPr>
            <a:spLocks noGrp="1"/>
          </p:cNvSpPr>
          <p:nvPr>
            <p:ph idx="1"/>
          </p:nvPr>
        </p:nvSpPr>
        <p:spPr>
          <a:xfrm>
            <a:off x="498474" y="1338323"/>
            <a:ext cx="7556313" cy="5043400"/>
          </a:xfrm>
        </p:spPr>
        <p:txBody>
          <a:bodyPr>
            <a:normAutofit fontScale="92500" lnSpcReduction="10000"/>
          </a:bodyPr>
          <a:lstStyle/>
          <a:p>
            <a:pPr>
              <a:buClrTx/>
            </a:pPr>
            <a:r>
              <a:rPr lang="en-US" dirty="0" smtClean="0">
                <a:solidFill>
                  <a:schemeClr val="tx1"/>
                </a:solidFill>
              </a:rPr>
              <a:t>“Internet-related services”</a:t>
            </a:r>
          </a:p>
          <a:p>
            <a:pPr>
              <a:buClrTx/>
            </a:pPr>
            <a:r>
              <a:rPr lang="en-US" dirty="0" smtClean="0">
                <a:solidFill>
                  <a:schemeClr val="tx1"/>
                </a:solidFill>
              </a:rPr>
              <a:t>Androids</a:t>
            </a:r>
          </a:p>
          <a:p>
            <a:pPr>
              <a:buClrTx/>
            </a:pPr>
            <a:r>
              <a:rPr lang="en-US" dirty="0" err="1" smtClean="0">
                <a:solidFill>
                  <a:schemeClr val="tx1"/>
                </a:solidFill>
              </a:rPr>
              <a:t>Chromebooks</a:t>
            </a:r>
            <a:endParaRPr lang="en-US" dirty="0" smtClean="0">
              <a:solidFill>
                <a:schemeClr val="tx1"/>
              </a:solidFill>
            </a:endParaRPr>
          </a:p>
          <a:p>
            <a:pPr>
              <a:buClrTx/>
            </a:pPr>
            <a:r>
              <a:rPr lang="en-US" dirty="0" smtClean="0">
                <a:solidFill>
                  <a:schemeClr val="tx1"/>
                </a:solidFill>
              </a:rPr>
              <a:t>YouTube</a:t>
            </a:r>
          </a:p>
          <a:p>
            <a:pPr>
              <a:buClrTx/>
            </a:pPr>
            <a:r>
              <a:rPr lang="en-US" dirty="0" smtClean="0">
                <a:solidFill>
                  <a:schemeClr val="tx1"/>
                </a:solidFill>
              </a:rPr>
              <a:t>Motorola </a:t>
            </a:r>
          </a:p>
          <a:p>
            <a:pPr>
              <a:buClrTx/>
            </a:pPr>
            <a:r>
              <a:rPr lang="en-US" dirty="0" smtClean="0">
                <a:solidFill>
                  <a:schemeClr val="tx1"/>
                </a:solidFill>
              </a:rPr>
              <a:t>Gmail</a:t>
            </a:r>
          </a:p>
          <a:p>
            <a:pPr>
              <a:buClrTx/>
            </a:pPr>
            <a:r>
              <a:rPr lang="en-US" dirty="0" smtClean="0">
                <a:solidFill>
                  <a:schemeClr val="tx1"/>
                </a:solidFill>
              </a:rPr>
              <a:t>Drive</a:t>
            </a:r>
          </a:p>
          <a:p>
            <a:pPr>
              <a:buClrTx/>
            </a:pPr>
            <a:r>
              <a:rPr lang="en-US" dirty="0" smtClean="0">
                <a:solidFill>
                  <a:schemeClr val="tx1"/>
                </a:solidFill>
              </a:rPr>
              <a:t>Maps</a:t>
            </a:r>
          </a:p>
          <a:p>
            <a:pPr>
              <a:buClrTx/>
            </a:pPr>
            <a:r>
              <a:rPr lang="en-US" dirty="0" smtClean="0">
                <a:solidFill>
                  <a:schemeClr val="tx1"/>
                </a:solidFill>
              </a:rPr>
              <a:t>Wallet</a:t>
            </a:r>
          </a:p>
          <a:p>
            <a:pPr>
              <a:buClrTx/>
            </a:pPr>
            <a:r>
              <a:rPr lang="en-US" dirty="0" smtClean="0">
                <a:solidFill>
                  <a:schemeClr val="tx1"/>
                </a:solidFill>
              </a:rPr>
              <a:t>Google Plus</a:t>
            </a:r>
          </a:p>
        </p:txBody>
      </p:sp>
      <p:pic>
        <p:nvPicPr>
          <p:cNvPr id="6" name="Content Placeholder 3"/>
          <p:cNvPicPr>
            <a:picLocks noChangeAspect="1"/>
          </p:cNvPicPr>
          <p:nvPr/>
        </p:nvPicPr>
        <p:blipFill>
          <a:blip r:embed="rId2"/>
          <a:srcRect t="11280" b="11280"/>
          <a:stretch>
            <a:fillRect/>
          </a:stretch>
        </p:blipFill>
        <p:spPr>
          <a:xfrm>
            <a:off x="2815499" y="2243077"/>
            <a:ext cx="5678260" cy="3114770"/>
          </a:xfrm>
          <a:prstGeom prst="rect">
            <a:avLst/>
          </a:prstGeom>
        </p:spPr>
      </p:pic>
    </p:spTree>
    <p:extLst>
      <p:ext uri="{BB962C8B-B14F-4D97-AF65-F5344CB8AC3E}">
        <p14:creationId xmlns:p14="http://schemas.microsoft.com/office/powerpoint/2010/main" val="952621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The Future</a:t>
            </a:r>
            <a:endParaRPr lang="en-US" dirty="0">
              <a:solidFill>
                <a:srgbClr val="000000"/>
              </a:solidFill>
            </a:endParaRPr>
          </a:p>
        </p:txBody>
      </p:sp>
      <p:sp>
        <p:nvSpPr>
          <p:cNvPr id="3" name="Content Placeholder 2"/>
          <p:cNvSpPr>
            <a:spLocks noGrp="1"/>
          </p:cNvSpPr>
          <p:nvPr>
            <p:ph idx="1"/>
          </p:nvPr>
        </p:nvSpPr>
        <p:spPr>
          <a:xfrm>
            <a:off x="498474" y="1395512"/>
            <a:ext cx="7556313" cy="4730651"/>
          </a:xfrm>
        </p:spPr>
        <p:txBody>
          <a:bodyPr/>
          <a:lstStyle/>
          <a:p>
            <a:pPr>
              <a:buClrTx/>
            </a:pPr>
            <a:r>
              <a:rPr lang="en-US" dirty="0" smtClean="0">
                <a:solidFill>
                  <a:schemeClr val="tx1"/>
                </a:solidFill>
              </a:rPr>
              <a:t>How does a “reasonable expectation of privacy” apply to the internet?</a:t>
            </a:r>
          </a:p>
          <a:p>
            <a:pPr>
              <a:buClrTx/>
            </a:pPr>
            <a:r>
              <a:rPr lang="en-US" dirty="0" smtClean="0">
                <a:solidFill>
                  <a:schemeClr val="tx1"/>
                </a:solidFill>
              </a:rPr>
              <a:t>Recent advent Cloud Computing</a:t>
            </a:r>
          </a:p>
          <a:p>
            <a:pPr lvl="1">
              <a:buClrTx/>
            </a:pPr>
            <a:r>
              <a:rPr lang="en-US" dirty="0" smtClean="0">
                <a:solidFill>
                  <a:schemeClr val="tx1"/>
                </a:solidFill>
              </a:rPr>
              <a:t>Example: </a:t>
            </a:r>
            <a:r>
              <a:rPr lang="en-US" dirty="0" err="1" smtClean="0">
                <a:solidFill>
                  <a:schemeClr val="tx1"/>
                </a:solidFill>
              </a:rPr>
              <a:t>Spotify</a:t>
            </a:r>
            <a:r>
              <a:rPr lang="en-US" dirty="0" smtClean="0">
                <a:solidFill>
                  <a:schemeClr val="tx1"/>
                </a:solidFill>
              </a:rPr>
              <a:t> vs. iTunes</a:t>
            </a:r>
          </a:p>
          <a:p>
            <a:pPr lvl="1">
              <a:buClrTx/>
            </a:pPr>
            <a:r>
              <a:rPr lang="en-US" dirty="0" smtClean="0">
                <a:solidFill>
                  <a:schemeClr val="tx1"/>
                </a:solidFill>
              </a:rPr>
              <a:t>Opt in/out</a:t>
            </a:r>
          </a:p>
          <a:p>
            <a:pPr>
              <a:buClrTx/>
            </a:pPr>
            <a:r>
              <a:rPr lang="en-US" dirty="0" smtClean="0">
                <a:solidFill>
                  <a:schemeClr val="tx1"/>
                </a:solidFill>
              </a:rPr>
              <a:t>The trend is towards sharing as much information as possible</a:t>
            </a:r>
          </a:p>
          <a:p>
            <a:pPr>
              <a:buClrTx/>
            </a:pPr>
            <a:r>
              <a:rPr lang="en-US" dirty="0" smtClean="0">
                <a:solidFill>
                  <a:schemeClr val="tx1"/>
                </a:solidFill>
              </a:rPr>
              <a:t>Security is the growing issue</a:t>
            </a:r>
          </a:p>
          <a:p>
            <a:endParaRPr lang="en-US" dirty="0" smtClean="0"/>
          </a:p>
          <a:p>
            <a:endParaRPr lang="en-US" dirty="0" smtClean="0"/>
          </a:p>
        </p:txBody>
      </p:sp>
      <p:pic>
        <p:nvPicPr>
          <p:cNvPr id="4098" name="Picture 2" descr="C:\Program Files (x86)\Microsoft Office\MEDIA\CAGCAT10\j0293828.wmf"/>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37550"/>
          <a:stretch/>
        </p:blipFill>
        <p:spPr bwMode="auto">
          <a:xfrm>
            <a:off x="4932608" y="4255034"/>
            <a:ext cx="3232598" cy="212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52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Google’s New Privacy Policy</a:t>
            </a:r>
            <a:endParaRPr lang="en-US" dirty="0">
              <a:solidFill>
                <a:srgbClr val="000000"/>
              </a:solidFill>
            </a:endParaRPr>
          </a:p>
        </p:txBody>
      </p:sp>
      <p:sp>
        <p:nvSpPr>
          <p:cNvPr id="3" name="Content Placeholder 2"/>
          <p:cNvSpPr>
            <a:spLocks noGrp="1"/>
          </p:cNvSpPr>
          <p:nvPr>
            <p:ph idx="1"/>
          </p:nvPr>
        </p:nvSpPr>
        <p:spPr>
          <a:xfrm>
            <a:off x="498474" y="1458232"/>
            <a:ext cx="7556313" cy="4667932"/>
          </a:xfrm>
        </p:spPr>
        <p:txBody>
          <a:bodyPr/>
          <a:lstStyle/>
          <a:p>
            <a:pPr>
              <a:buClrTx/>
            </a:pPr>
            <a:r>
              <a:rPr lang="en-US" dirty="0" smtClean="0">
                <a:solidFill>
                  <a:schemeClr val="tx1"/>
                </a:solidFill>
              </a:rPr>
              <a:t>Previously:</a:t>
            </a:r>
          </a:p>
          <a:p>
            <a:pPr lvl="1">
              <a:buClrTx/>
            </a:pPr>
            <a:r>
              <a:rPr lang="en-US" dirty="0" smtClean="0">
                <a:solidFill>
                  <a:schemeClr val="tx1"/>
                </a:solidFill>
              </a:rPr>
              <a:t>The data collected from YouTube users was separate from other Google products</a:t>
            </a:r>
          </a:p>
          <a:p>
            <a:pPr lvl="1">
              <a:buClrTx/>
            </a:pPr>
            <a:r>
              <a:rPr lang="en-US" dirty="0" smtClean="0">
                <a:solidFill>
                  <a:schemeClr val="tx1"/>
                </a:solidFill>
              </a:rPr>
              <a:t>Same with search history (including possibly sensitive information)</a:t>
            </a:r>
          </a:p>
          <a:p>
            <a:pPr>
              <a:buClrTx/>
            </a:pPr>
            <a:r>
              <a:rPr lang="en-US" dirty="0" smtClean="0">
                <a:solidFill>
                  <a:schemeClr val="tx1"/>
                </a:solidFill>
              </a:rPr>
              <a:t>The new privacy policy removes all boundaries among all of the facets of Google</a:t>
            </a:r>
          </a:p>
          <a:p>
            <a:pPr lvl="1">
              <a:buClrTx/>
            </a:pPr>
            <a:r>
              <a:rPr lang="en-US" dirty="0" smtClean="0">
                <a:solidFill>
                  <a:schemeClr val="tx1"/>
                </a:solidFill>
              </a:rPr>
              <a:t>“Single-user treatment”</a:t>
            </a:r>
          </a:p>
          <a:p>
            <a:pPr>
              <a:buClrTx/>
            </a:pPr>
            <a:r>
              <a:rPr lang="en-US" dirty="0" smtClean="0">
                <a:solidFill>
                  <a:schemeClr val="tx1"/>
                </a:solidFill>
              </a:rPr>
              <a:t>Very vague overview on the FAQ when it first came out</a:t>
            </a:r>
          </a:p>
          <a:p>
            <a:pPr lvl="1">
              <a:buClrTx/>
            </a:pPr>
            <a:r>
              <a:rPr lang="en-US" dirty="0" smtClean="0">
                <a:solidFill>
                  <a:schemeClr val="tx1"/>
                </a:solidFill>
              </a:rPr>
              <a:t>“Beautifully simple, intuitive user experience”</a:t>
            </a:r>
          </a:p>
          <a:p>
            <a:pPr lvl="1">
              <a:buClrTx/>
            </a:pPr>
            <a:r>
              <a:rPr lang="en-US" dirty="0" smtClean="0">
                <a:solidFill>
                  <a:schemeClr val="tx1"/>
                </a:solidFill>
              </a:rPr>
              <a:t>Congressional intervention</a:t>
            </a:r>
          </a:p>
        </p:txBody>
      </p:sp>
    </p:spTree>
    <p:extLst>
      <p:ext uri="{BB962C8B-B14F-4D97-AF65-F5344CB8AC3E}">
        <p14:creationId xmlns:p14="http://schemas.microsoft.com/office/powerpoint/2010/main" val="320029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Google’s Privacy Policy Today</a:t>
            </a:r>
            <a:endParaRPr lang="en-US" dirty="0">
              <a:solidFill>
                <a:srgbClr val="000000"/>
              </a:solidFill>
            </a:endParaRPr>
          </a:p>
        </p:txBody>
      </p:sp>
      <p:sp>
        <p:nvSpPr>
          <p:cNvPr id="3" name="Content Placeholder 2"/>
          <p:cNvSpPr>
            <a:spLocks noGrp="1"/>
          </p:cNvSpPr>
          <p:nvPr>
            <p:ph idx="1"/>
          </p:nvPr>
        </p:nvSpPr>
        <p:spPr>
          <a:xfrm>
            <a:off x="498474" y="1239121"/>
            <a:ext cx="7556313" cy="4405205"/>
          </a:xfrm>
        </p:spPr>
        <p:txBody>
          <a:bodyPr/>
          <a:lstStyle/>
          <a:p>
            <a:pPr>
              <a:buClrTx/>
            </a:pPr>
            <a:r>
              <a:rPr lang="en-US" dirty="0" smtClean="0">
                <a:solidFill>
                  <a:schemeClr val="tx1"/>
                </a:solidFill>
              </a:rPr>
              <a:t>The more information they have, the more personalized and tailored their services can be</a:t>
            </a:r>
          </a:p>
          <a:p>
            <a:pPr lvl="1">
              <a:buClrTx/>
            </a:pPr>
            <a:r>
              <a:rPr lang="en-US" dirty="0" smtClean="0">
                <a:solidFill>
                  <a:schemeClr val="tx1"/>
                </a:solidFill>
              </a:rPr>
              <a:t>Cookies</a:t>
            </a:r>
          </a:p>
          <a:p>
            <a:pPr lvl="1">
              <a:buClrTx/>
            </a:pPr>
            <a:r>
              <a:rPr lang="en-US" dirty="0" smtClean="0">
                <a:solidFill>
                  <a:schemeClr val="tx1"/>
                </a:solidFill>
              </a:rPr>
              <a:t>Remembering passwords</a:t>
            </a:r>
          </a:p>
          <a:p>
            <a:pPr lvl="1">
              <a:buClrTx/>
            </a:pPr>
            <a:r>
              <a:rPr lang="en-US" dirty="0" smtClean="0">
                <a:solidFill>
                  <a:schemeClr val="tx1"/>
                </a:solidFill>
              </a:rPr>
              <a:t>Facial recognition</a:t>
            </a:r>
          </a:p>
          <a:p>
            <a:pPr lvl="1">
              <a:buClrTx/>
            </a:pPr>
            <a:r>
              <a:rPr lang="en-US" dirty="0" smtClean="0">
                <a:solidFill>
                  <a:schemeClr val="tx1"/>
                </a:solidFill>
              </a:rPr>
              <a:t>Customized settings</a:t>
            </a:r>
          </a:p>
          <a:p>
            <a:pPr>
              <a:buClrTx/>
            </a:pPr>
            <a:r>
              <a:rPr lang="en-US" dirty="0" smtClean="0">
                <a:solidFill>
                  <a:schemeClr val="tx1"/>
                </a:solidFill>
              </a:rPr>
              <a:t>“When you share information with us…we can make those services even better.”</a:t>
            </a:r>
          </a:p>
          <a:p>
            <a:pPr marL="228600" lvl="1" indent="0">
              <a:buClrTx/>
              <a:buNone/>
            </a:pPr>
            <a:endParaRPr lang="en-US" dirty="0" smtClean="0">
              <a:solidFill>
                <a:schemeClr val="tx1"/>
              </a:solidFill>
            </a:endParaRPr>
          </a:p>
        </p:txBody>
      </p:sp>
      <p:pic>
        <p:nvPicPr>
          <p:cNvPr id="4" name="Picture 3">
            <a:hlinkClick r:id="rId2"/>
          </p:cNvPr>
          <p:cNvPicPr>
            <a:picLocks noChangeAspect="1"/>
          </p:cNvPicPr>
          <p:nvPr/>
        </p:nvPicPr>
        <p:blipFill>
          <a:blip r:embed="rId3"/>
          <a:stretch>
            <a:fillRect/>
          </a:stretch>
        </p:blipFill>
        <p:spPr>
          <a:xfrm>
            <a:off x="2199216" y="4378817"/>
            <a:ext cx="4075789" cy="2291023"/>
          </a:xfrm>
          <a:prstGeom prst="rect">
            <a:avLst/>
          </a:prstGeom>
        </p:spPr>
      </p:pic>
    </p:spTree>
    <p:extLst>
      <p:ext uri="{BB962C8B-B14F-4D97-AF65-F5344CB8AC3E}">
        <p14:creationId xmlns:p14="http://schemas.microsoft.com/office/powerpoint/2010/main" val="3383652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What They Know</a:t>
            </a:r>
            <a:endParaRPr lang="en-US" dirty="0">
              <a:solidFill>
                <a:srgbClr val="000000"/>
              </a:solidFill>
            </a:endParaRPr>
          </a:p>
        </p:txBody>
      </p:sp>
      <p:sp>
        <p:nvSpPr>
          <p:cNvPr id="3" name="Content Placeholder 2"/>
          <p:cNvSpPr>
            <a:spLocks noGrp="1"/>
          </p:cNvSpPr>
          <p:nvPr>
            <p:ph idx="1"/>
          </p:nvPr>
        </p:nvSpPr>
        <p:spPr>
          <a:xfrm>
            <a:off x="498474" y="1605732"/>
            <a:ext cx="7556313" cy="4572152"/>
          </a:xfrm>
        </p:spPr>
        <p:txBody>
          <a:bodyPr>
            <a:normAutofit lnSpcReduction="10000"/>
          </a:bodyPr>
          <a:lstStyle/>
          <a:p>
            <a:pPr>
              <a:buClrTx/>
              <a:buFont typeface="Wingdings" charset="2"/>
              <a:buChar char="§"/>
            </a:pPr>
            <a:r>
              <a:rPr lang="en-US" b="1" dirty="0" smtClean="0">
                <a:solidFill>
                  <a:schemeClr val="tx1"/>
                </a:solidFill>
              </a:rPr>
              <a:t>Information Google collects</a:t>
            </a:r>
          </a:p>
          <a:p>
            <a:pPr lvl="2">
              <a:buClrTx/>
              <a:buFont typeface="Wingdings" charset="2"/>
              <a:buChar char="§"/>
            </a:pPr>
            <a:r>
              <a:rPr lang="en-US" sz="2000" dirty="0" smtClean="0">
                <a:solidFill>
                  <a:schemeClr val="tx1"/>
                </a:solidFill>
              </a:rPr>
              <a:t>Information you give them</a:t>
            </a:r>
          </a:p>
          <a:p>
            <a:pPr lvl="5">
              <a:buClrTx/>
              <a:buFont typeface="Wingdings" charset="2"/>
              <a:buChar char="§"/>
            </a:pPr>
            <a:r>
              <a:rPr lang="en-US" sz="2000" dirty="0" smtClean="0">
                <a:solidFill>
                  <a:schemeClr val="tx1"/>
                </a:solidFill>
              </a:rPr>
              <a:t>Name, email, telephone number, credit card number</a:t>
            </a:r>
          </a:p>
          <a:p>
            <a:pPr lvl="2">
              <a:buClrTx/>
              <a:buFont typeface="Wingdings" charset="2"/>
              <a:buChar char="§"/>
            </a:pPr>
            <a:r>
              <a:rPr lang="en-US" sz="2000" dirty="0" smtClean="0">
                <a:solidFill>
                  <a:schemeClr val="tx1"/>
                </a:solidFill>
              </a:rPr>
              <a:t>Information collected from used services</a:t>
            </a:r>
          </a:p>
          <a:p>
            <a:pPr lvl="5">
              <a:buClrTx/>
              <a:buSzPct val="76000"/>
              <a:buFont typeface="Wingdings" charset="2"/>
              <a:buChar char="§"/>
            </a:pPr>
            <a:r>
              <a:rPr lang="en-US" sz="2000" b="1" dirty="0" smtClean="0">
                <a:solidFill>
                  <a:schemeClr val="tx1"/>
                </a:solidFill>
              </a:rPr>
              <a:t>Device Info</a:t>
            </a:r>
            <a:r>
              <a:rPr lang="en-US" sz="2000" dirty="0" smtClean="0">
                <a:solidFill>
                  <a:schemeClr val="tx1"/>
                </a:solidFill>
              </a:rPr>
              <a:t>: Hardware model, operating system version</a:t>
            </a:r>
          </a:p>
          <a:p>
            <a:pPr lvl="5">
              <a:buClrTx/>
              <a:buSzPct val="76000"/>
              <a:buFont typeface="Wingdings" charset="2"/>
              <a:buChar char="§"/>
            </a:pPr>
            <a:r>
              <a:rPr lang="en-US" sz="2000" b="1" dirty="0" smtClean="0">
                <a:solidFill>
                  <a:schemeClr val="tx1"/>
                </a:solidFill>
              </a:rPr>
              <a:t>Log Info</a:t>
            </a:r>
            <a:r>
              <a:rPr lang="en-US" sz="2000" dirty="0" smtClean="0">
                <a:solidFill>
                  <a:schemeClr val="tx1"/>
                </a:solidFill>
              </a:rPr>
              <a:t>: search queries, telephone log, cookies</a:t>
            </a:r>
          </a:p>
          <a:p>
            <a:pPr lvl="5">
              <a:buClrTx/>
              <a:buSzPct val="76000"/>
              <a:buFont typeface="Wingdings" charset="2"/>
              <a:buChar char="§"/>
            </a:pPr>
            <a:r>
              <a:rPr lang="en-US" sz="2000" b="1" dirty="0" smtClean="0">
                <a:solidFill>
                  <a:schemeClr val="tx1"/>
                </a:solidFill>
              </a:rPr>
              <a:t>Location Info</a:t>
            </a:r>
            <a:r>
              <a:rPr lang="en-US" sz="2000" dirty="0" smtClean="0">
                <a:solidFill>
                  <a:schemeClr val="tx1"/>
                </a:solidFill>
              </a:rPr>
              <a:t>: GPS signals, WIFI access points</a:t>
            </a:r>
          </a:p>
          <a:p>
            <a:pPr lvl="5">
              <a:buClrTx/>
              <a:buSzPct val="76000"/>
              <a:buFont typeface="Wingdings" charset="2"/>
              <a:buChar char="§"/>
            </a:pPr>
            <a:r>
              <a:rPr lang="en-US" sz="2000" b="1" dirty="0" smtClean="0">
                <a:solidFill>
                  <a:schemeClr val="tx1"/>
                </a:solidFill>
              </a:rPr>
              <a:t>Unique Application Numbers</a:t>
            </a:r>
            <a:r>
              <a:rPr lang="en-US" sz="2000" dirty="0" smtClean="0">
                <a:solidFill>
                  <a:schemeClr val="tx1"/>
                </a:solidFill>
              </a:rPr>
              <a:t>: automatic updates</a:t>
            </a:r>
          </a:p>
          <a:p>
            <a:pPr lvl="5">
              <a:buClrTx/>
              <a:buSzPct val="76000"/>
              <a:buFont typeface="Wingdings" charset="2"/>
              <a:buChar char="§"/>
            </a:pPr>
            <a:r>
              <a:rPr lang="en-US" sz="2000" b="1" dirty="0" smtClean="0">
                <a:solidFill>
                  <a:schemeClr val="tx1"/>
                </a:solidFill>
              </a:rPr>
              <a:t>Local Storage</a:t>
            </a:r>
            <a:r>
              <a:rPr lang="en-US" sz="2000" dirty="0" smtClean="0">
                <a:solidFill>
                  <a:schemeClr val="tx1"/>
                </a:solidFill>
              </a:rPr>
              <a:t>: browser web storage</a:t>
            </a:r>
          </a:p>
          <a:p>
            <a:pPr lvl="5">
              <a:buClrTx/>
              <a:buSzPct val="76000"/>
              <a:buFont typeface="Wingdings" charset="2"/>
              <a:buChar char="§"/>
            </a:pPr>
            <a:r>
              <a:rPr lang="en-US" sz="2000" b="1" dirty="0" smtClean="0">
                <a:solidFill>
                  <a:schemeClr val="tx1"/>
                </a:solidFill>
              </a:rPr>
              <a:t>Cookies and Anonymous </a:t>
            </a:r>
            <a:r>
              <a:rPr lang="en-US" sz="2000" b="1" dirty="0">
                <a:solidFill>
                  <a:schemeClr val="tx1"/>
                </a:solidFill>
              </a:rPr>
              <a:t>I</a:t>
            </a:r>
            <a:r>
              <a:rPr lang="en-US" sz="2000" b="1" dirty="0" smtClean="0">
                <a:solidFill>
                  <a:schemeClr val="tx1"/>
                </a:solidFill>
              </a:rPr>
              <a:t>dentifiers</a:t>
            </a:r>
            <a:r>
              <a:rPr lang="en-US" sz="2000" dirty="0" smtClean="0">
                <a:solidFill>
                  <a:schemeClr val="tx1"/>
                </a:solidFill>
              </a:rPr>
              <a:t>:  “offer to our partners” </a:t>
            </a:r>
          </a:p>
          <a:p>
            <a:pPr lvl="5">
              <a:buClrTx/>
              <a:buSzPct val="76000"/>
              <a:buFont typeface="Wingdings" charset="2"/>
              <a:buChar char="§"/>
            </a:pPr>
            <a:endParaRPr lang="en-US" sz="2000" dirty="0" smtClean="0">
              <a:solidFill>
                <a:schemeClr val="tx1"/>
              </a:solidFill>
            </a:endParaRPr>
          </a:p>
          <a:p>
            <a:pPr lvl="3">
              <a:buClrTx/>
              <a:buSzPct val="76000"/>
              <a:buFont typeface="Wingdings" charset="2"/>
              <a:buChar char="§"/>
            </a:pPr>
            <a:endParaRPr lang="en-US" dirty="0" smtClean="0"/>
          </a:p>
          <a:p>
            <a:pPr lvl="3">
              <a:buClrTx/>
            </a:pPr>
            <a:endParaRPr lang="en-US" dirty="0"/>
          </a:p>
        </p:txBody>
      </p:sp>
    </p:spTree>
    <p:extLst>
      <p:ext uri="{BB962C8B-B14F-4D97-AF65-F5344CB8AC3E}">
        <p14:creationId xmlns:p14="http://schemas.microsoft.com/office/powerpoint/2010/main" val="2949659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But Wait…</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hlinkClick r:id="rId2"/>
              </a:rPr>
              <a:t>Video</a:t>
            </a:r>
            <a:endParaRPr lang="en-US" dirty="0"/>
          </a:p>
        </p:txBody>
      </p:sp>
    </p:spTree>
    <p:extLst>
      <p:ext uri="{BB962C8B-B14F-4D97-AF65-F5344CB8AC3E}">
        <p14:creationId xmlns:p14="http://schemas.microsoft.com/office/powerpoint/2010/main" val="2827984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According To Europe</a:t>
            </a:r>
            <a:r>
              <a:rPr lang="en-US" i="1" dirty="0" smtClean="0">
                <a:solidFill>
                  <a:srgbClr val="000000"/>
                </a:solidFill>
              </a:rPr>
              <a:t>…</a:t>
            </a:r>
            <a:endParaRPr lang="en-US" i="1" dirty="0">
              <a:solidFill>
                <a:srgbClr val="000000"/>
              </a:solidFill>
            </a:endParaRPr>
          </a:p>
        </p:txBody>
      </p:sp>
      <p:sp>
        <p:nvSpPr>
          <p:cNvPr id="3" name="Content Placeholder 2"/>
          <p:cNvSpPr>
            <a:spLocks noGrp="1"/>
          </p:cNvSpPr>
          <p:nvPr>
            <p:ph idx="1"/>
          </p:nvPr>
        </p:nvSpPr>
        <p:spPr>
          <a:xfrm>
            <a:off x="498474" y="1574372"/>
            <a:ext cx="7556313" cy="4144963"/>
          </a:xfrm>
        </p:spPr>
        <p:txBody>
          <a:bodyPr/>
          <a:lstStyle/>
          <a:p>
            <a:pPr>
              <a:buClrTx/>
            </a:pPr>
            <a:r>
              <a:rPr lang="en-US" dirty="0">
                <a:solidFill>
                  <a:srgbClr val="000000"/>
                </a:solidFill>
              </a:rPr>
              <a:t>Compared to the US, Europe has very strict privacy practices</a:t>
            </a:r>
          </a:p>
          <a:p>
            <a:pPr>
              <a:buClrTx/>
            </a:pPr>
            <a:r>
              <a:rPr lang="en-US" dirty="0" smtClean="0">
                <a:solidFill>
                  <a:srgbClr val="000000"/>
                </a:solidFill>
              </a:rPr>
              <a:t>In 2008, the German magazine </a:t>
            </a:r>
            <a:r>
              <a:rPr lang="en-US" i="1" dirty="0" smtClean="0">
                <a:solidFill>
                  <a:srgbClr val="000000"/>
                </a:solidFill>
              </a:rPr>
              <a:t>Stern</a:t>
            </a:r>
            <a:r>
              <a:rPr lang="en-US" dirty="0" smtClean="0">
                <a:solidFill>
                  <a:srgbClr val="000000"/>
                </a:solidFill>
              </a:rPr>
              <a:t> conducted an experiment where they bought data packets and, with them, were directly able to contact users </a:t>
            </a:r>
          </a:p>
          <a:p>
            <a:pPr lvl="1">
              <a:buClrTx/>
            </a:pPr>
            <a:r>
              <a:rPr lang="en-US" dirty="0" smtClean="0">
                <a:solidFill>
                  <a:srgbClr val="000000"/>
                </a:solidFill>
              </a:rPr>
              <a:t>Raised awareness</a:t>
            </a:r>
          </a:p>
          <a:p>
            <a:pPr lvl="1">
              <a:buClrTx/>
            </a:pPr>
            <a:r>
              <a:rPr lang="en-US" dirty="0" smtClean="0">
                <a:solidFill>
                  <a:srgbClr val="000000"/>
                </a:solidFill>
              </a:rPr>
              <a:t>Brought upon a wave of lawsuits</a:t>
            </a:r>
          </a:p>
          <a:p>
            <a:pPr lvl="1">
              <a:buClrTx/>
            </a:pPr>
            <a:r>
              <a:rPr lang="en-US" dirty="0" smtClean="0">
                <a:solidFill>
                  <a:srgbClr val="000000"/>
                </a:solidFill>
              </a:rPr>
              <a:t>Aftermath of Google’s new privacy policy change in 2012</a:t>
            </a:r>
            <a:endParaRPr lang="en-US" dirty="0">
              <a:solidFill>
                <a:srgbClr val="000000"/>
              </a:solidFill>
            </a:endParaRPr>
          </a:p>
          <a:p>
            <a:pPr>
              <a:buClrTx/>
            </a:pPr>
            <a:r>
              <a:rPr lang="en-US" dirty="0" smtClean="0">
                <a:solidFill>
                  <a:srgbClr val="000000"/>
                </a:solidFill>
              </a:rPr>
              <a:t>Recently, regulators in Germany also managed to fine Google almost $200,000 for its </a:t>
            </a:r>
            <a:r>
              <a:rPr lang="en-US" dirty="0" err="1" smtClean="0">
                <a:solidFill>
                  <a:srgbClr val="000000"/>
                </a:solidFill>
              </a:rPr>
              <a:t>Streetview</a:t>
            </a:r>
            <a:r>
              <a:rPr lang="en-US" dirty="0" smtClean="0">
                <a:solidFill>
                  <a:srgbClr val="000000"/>
                </a:solidFill>
              </a:rPr>
              <a:t> practices</a:t>
            </a:r>
          </a:p>
          <a:p>
            <a:pPr>
              <a:buClrTx/>
            </a:pPr>
            <a:endParaRPr lang="en-US" dirty="0" smtClean="0">
              <a:solidFill>
                <a:srgbClr val="000000"/>
              </a:solidFill>
            </a:endParaRPr>
          </a:p>
        </p:txBody>
      </p:sp>
    </p:spTree>
    <p:extLst>
      <p:ext uri="{BB962C8B-B14F-4D97-AF65-F5344CB8AC3E}">
        <p14:creationId xmlns:p14="http://schemas.microsoft.com/office/powerpoint/2010/main" val="4015278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2472" r="10426"/>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73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How Google Uses Cookies</a:t>
            </a:r>
            <a:endParaRPr lang="en-US" dirty="0">
              <a:solidFill>
                <a:schemeClr val="tx1"/>
              </a:solidFill>
            </a:endParaRPr>
          </a:p>
        </p:txBody>
      </p:sp>
      <p:sp>
        <p:nvSpPr>
          <p:cNvPr id="3" name="Content Placeholder 2"/>
          <p:cNvSpPr>
            <a:spLocks noGrp="1"/>
          </p:cNvSpPr>
          <p:nvPr>
            <p:ph idx="1"/>
          </p:nvPr>
        </p:nvSpPr>
        <p:spPr>
          <a:xfrm>
            <a:off x="498474" y="1600200"/>
            <a:ext cx="7556313" cy="4144963"/>
          </a:xfrm>
        </p:spPr>
        <p:txBody>
          <a:bodyPr/>
          <a:lstStyle/>
          <a:p>
            <a:r>
              <a:rPr lang="en-US" dirty="0" smtClean="0">
                <a:solidFill>
                  <a:schemeClr val="tx1"/>
                </a:solidFill>
              </a:rPr>
              <a:t>“A </a:t>
            </a:r>
            <a:r>
              <a:rPr lang="en-US" dirty="0">
                <a:solidFill>
                  <a:schemeClr val="tx1"/>
                </a:solidFill>
              </a:rPr>
              <a:t>cookie is a small piece of text sent to your browser by a website you visit. It helps the website to remember information about your visit, like your preferred language and other settings. That can make your next visit easier and the site more useful to you. Cookies play an important role. Without them, using the web would be a much more frustrating experience</a:t>
            </a:r>
            <a:r>
              <a:rPr lang="en-US" dirty="0" smtClean="0">
                <a:solidFill>
                  <a:schemeClr val="tx1"/>
                </a:solidFill>
              </a:rPr>
              <a:t>.”</a:t>
            </a:r>
          </a:p>
          <a:p>
            <a:pPr lvl="1"/>
            <a:r>
              <a:rPr lang="en-US" dirty="0" smtClean="0">
                <a:solidFill>
                  <a:schemeClr val="tx1"/>
                </a:solidFill>
              </a:rPr>
              <a:t>- Google’s Privacy Policy page</a:t>
            </a:r>
            <a:endParaRPr lang="en-US" dirty="0">
              <a:solidFill>
                <a:schemeClr val="tx1"/>
              </a:solidFill>
            </a:endParaRPr>
          </a:p>
        </p:txBody>
      </p:sp>
    </p:spTree>
    <p:extLst>
      <p:ext uri="{BB962C8B-B14F-4D97-AF65-F5344CB8AC3E}">
        <p14:creationId xmlns:p14="http://schemas.microsoft.com/office/powerpoint/2010/main" val="3637927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Custom 7">
      <a:dk1>
        <a:srgbClr val="000000"/>
      </a:dk1>
      <a:lt1>
        <a:srgbClr val="FFFFFF"/>
      </a:lt1>
      <a:dk2>
        <a:srgbClr val="7C9BA5"/>
      </a:dk2>
      <a:lt2>
        <a:srgbClr val="C1D0CA"/>
      </a:lt2>
      <a:accent1>
        <a:srgbClr val="FFFFFF"/>
      </a:accent1>
      <a:accent2>
        <a:srgbClr val="00A101"/>
      </a:accent2>
      <a:accent3>
        <a:srgbClr val="0000FF"/>
      </a:accent3>
      <a:accent4>
        <a:srgbClr val="FF0000"/>
      </a:accent4>
      <a:accent5>
        <a:srgbClr val="0000FF"/>
      </a:accent5>
      <a:accent6>
        <a:srgbClr val="F2F401"/>
      </a:accent6>
      <a:hlink>
        <a:srgbClr val="00A101"/>
      </a:hlink>
      <a:folHlink>
        <a:srgbClr val="F4E5A8"/>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1420</TotalTime>
  <Words>668</Words>
  <Application>Microsoft Office PowerPoint</Application>
  <PresentationFormat>On-screen Show (4:3)</PresentationFormat>
  <Paragraphs>96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Advantage</vt:lpstr>
      <vt:lpstr>And its  Privacy Policies</vt:lpstr>
      <vt:lpstr>Not Just a Search Engine</vt:lpstr>
      <vt:lpstr>Google’s New Privacy Policy</vt:lpstr>
      <vt:lpstr>Google’s Privacy Policy Today</vt:lpstr>
      <vt:lpstr>What They Know</vt:lpstr>
      <vt:lpstr>But Wait…</vt:lpstr>
      <vt:lpstr>According To Europe…</vt:lpstr>
      <vt:lpstr>PowerPoint Presentation</vt:lpstr>
      <vt:lpstr>How Google Uses Cookies</vt:lpstr>
      <vt:lpstr>PowerPoint Presentation</vt:lpstr>
      <vt:lpstr>Google Dashboard</vt:lpstr>
      <vt:lpstr>PowerPoint Presentation</vt:lpstr>
      <vt:lpstr>“Google Ranked Worst on Privacy”</vt:lpstr>
      <vt:lpstr>The Database</vt:lpstr>
      <vt:lpstr>Gmail</vt:lpstr>
      <vt:lpstr>PowerPoint Presentation</vt:lpstr>
      <vt:lpstr>Street View</vt:lpstr>
      <vt:lpstr>Street View – continued </vt:lpstr>
      <vt:lpstr>YouTube</vt:lpstr>
      <vt:lpstr>The Future</vt:lpstr>
    </vt:vector>
  </TitlesOfParts>
  <Company>Northgate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Privacy Policy</dc:title>
  <dc:creator>Anna Adams</dc:creator>
  <cp:lastModifiedBy>Diane Lin</cp:lastModifiedBy>
  <cp:revision>26</cp:revision>
  <dcterms:created xsi:type="dcterms:W3CDTF">2013-07-30T15:25:31Z</dcterms:created>
  <dcterms:modified xsi:type="dcterms:W3CDTF">2013-08-01T12:22:51Z</dcterms:modified>
</cp:coreProperties>
</file>