
<file path=[Content_Types].xml><?xml version="1.0" encoding="utf-8"?>
<Types xmlns="http://schemas.openxmlformats.org/package/2006/content-types">
  <Override PartName="/ppt/notesSlides/notesSlide5.xml" ContentType="application/vnd.openxmlformats-officedocument.presentationml.notesSlide+xml"/>
  <Override PartName="/ppt/slideLayouts/slideLayout1.xml" ContentType="application/vnd.openxmlformats-officedocument.presentationml.slideLayout+xml"/>
  <Default Extension="png" ContentType="image/png"/>
  <Default Extension="rels" ContentType="application/vnd.openxmlformats-package.relationships+xml"/>
  <Default Extension="jpeg" ContentType="image/jpeg"/>
  <Default Extension="xml" ContentType="application/xml"/>
  <Override PartName="/ppt/slides/slide9.xml" ContentType="application/vnd.openxmlformats-officedocument.presentationml.slide+xml"/>
  <Override PartName="/ppt/notesSlides/notesSlide3.xml" ContentType="application/vnd.openxmlformats-officedocument.presentationml.notesSlide+xml"/>
  <Override PartName="/ppt/notesSlides/notesSlide10.xml" ContentType="application/vnd.openxmlformats-officedocument.presentationml.notesSlide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notesSlides/notesSlide1.xml" ContentType="application/vnd.openxmlformats-officedocument.presentationml.notesSlide+xml"/>
  <Override PartName="/ppt/notesSlides/notesSlide8.xml" ContentType="application/vnd.openxmlformats-officedocument.presentationml.notes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theme/theme2.xml" ContentType="application/vnd.openxmlformats-officedocument.them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notesSlides/notesSlide6.xml" ContentType="application/vnd.openxmlformats-officedocument.presentationml.notesSlide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Default Extension="bin" ContentType="application/vnd.openxmlformats-officedocument.presentationml.printerSettings"/>
  <Override PartName="/ppt/notesSlides/notesSlide4.xml" ContentType="application/vnd.openxmlformats-officedocument.presentationml.notesSlide+xml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s/slide8.xml" ContentType="application/vnd.openxmlformats-officedocument.presentationml.slide+xml"/>
  <Override PartName="/ppt/notesSlides/notesSlide2.xml" ContentType="application/vnd.openxmlformats-officedocument.presentationml.notesSlide+xml"/>
  <Override PartName="/ppt/presentation.xml" ContentType="application/vnd.openxmlformats-officedocument.presentationml.presentation.main+xml"/>
  <Override PartName="/ppt/notesSlides/notesSlide9.xml" ContentType="application/vnd.openxmlformats-officedocument.presentationml.notes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notesSlides/notesSlide7.xml" ContentType="application/vnd.openxmlformats-officedocument.presentationml.notesSlide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54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 marR="0" algn="l" rtl="0">
      <a:lnSpc>
        <a:spcPct val="100000"/>
      </a:lnSpc>
      <a:spcBef>
        <a:spcPts val="0"/>
      </a:spcBef>
      <a:spcAft>
        <a:spcPts val="0"/>
      </a:spcAft>
    </a:defPPr>
    <a:lvl1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1pPr>
    <a:lvl2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2pPr>
    <a:lvl3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3pPr>
    <a:lvl4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4pPr>
    <a:lvl5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5pPr>
    <a:lvl6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6pPr>
    <a:lvl7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7pPr>
    <a:lvl8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8pPr>
    <a:lvl9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90651C3A-4460-11DB-9652-00E08161165F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95" d="100"/>
          <a:sy n="95" d="100"/>
        </p:scale>
        <p:origin x="-712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interSettings" Target="printerSettings/printerSettings1.bin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Shape 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" name="Shape 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defRPr sz="1100"/>
            </a:lvl1pPr>
            <a:lvl2pPr>
              <a:defRPr sz="1100"/>
            </a:lvl2pPr>
            <a:lvl3pPr>
              <a:defRPr sz="11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showMasterPhAnim="0">
  <p:cSld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Shape 4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5" name="Shape 4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showMasterPhAnim="0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Shape 102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3" name="Shape 10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buNone/>
            </a:pPr>
            <a:r>
              <a:rPr lang="en"/>
              <a:t>PAUL long standing philosophy could be reason why they dont have as many scandals </a:t>
            </a:r>
          </a:p>
          <a:p>
            <a:pPr>
              <a:buNone/>
            </a:pPr>
            <a:r>
              <a:rPr lang="en"/>
              <a:t>first instant it might not be comparable, however article shows that companies like canon still need to be closely monitored and develop their CSR policies as well 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Shape 5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buNone/>
            </a:pPr>
            <a:r>
              <a:rPr lang="en"/>
              <a:t>SARAH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Shape 5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buNone/>
            </a:pPr>
            <a:r>
              <a:rPr lang="en"/>
              <a:t>Canon was founded in 1937</a:t>
            </a:r>
          </a:p>
          <a:p>
            <a:pPr>
              <a:buNone/>
            </a:pPr>
            <a:r>
              <a:rPr lang="en"/>
              <a:t>the digital camera is the most popular product, however canon also produces products for office and industrial use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showMasterPhAnim="0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Shape 64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" name="Shape 6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buNone/>
            </a:pPr>
            <a:r>
              <a:rPr lang="en"/>
              <a:t>SAM </a:t>
            </a:r>
          </a:p>
          <a:p>
            <a:pPr lvl="0" rtl="0">
              <a:buNone/>
            </a:pPr>
            <a:r>
              <a:rPr lang="en"/>
              <a:t>GRI- global reporting initiative </a:t>
            </a:r>
          </a:p>
          <a:p>
            <a:pPr lvl="0" rtl="0">
              <a:buNone/>
            </a:pPr>
            <a:r>
              <a:rPr lang="en"/>
              <a:t>kyosei is commonly used today in japan in business, politics, and daily life, similar to enlightened egoism/altruism</a:t>
            </a:r>
          </a:p>
          <a:p>
            <a:pPr lvl="0" rtl="0">
              <a:buNone/>
            </a:pPr>
            <a:r>
              <a:rPr lang="en"/>
              <a:t>wants to make sure that the public knows that they follow guidelines in many different countries </a:t>
            </a:r>
          </a:p>
          <a:p>
            <a:pPr lvl="0" rtl="0">
              <a:buNone/>
            </a:pPr>
            <a:r>
              <a:rPr lang="en"/>
              <a:t>active in recycling </a:t>
            </a:r>
          </a:p>
          <a:p>
            <a:pPr>
              <a:buNone/>
            </a:pPr>
            <a:r>
              <a:rPr lang="en"/>
              <a:t>cradle -to-cradle - coming up with products that consume less energy 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showMasterPhAnim="0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Shape 77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8" name="Shape 7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buNone/>
            </a:pPr>
            <a:r>
              <a:rPr lang="en"/>
              <a:t>DARRINGTON employers believed this would incresase productivity, and that ppl feel under pressure when tehy are not alowed to sit d own or forced to walk at a certain speed</a:t>
            </a:r>
          </a:p>
          <a:p>
            <a:pPr>
              <a:buNone/>
            </a:pPr>
            <a:r>
              <a:rPr lang="en"/>
              <a:t>needed good management to prevent stressfull situations 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showMasterPhAnim="0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Shape 70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" name="Shape 7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buNone/>
            </a:pPr>
            <a:r>
              <a:rPr lang="en"/>
              <a:t>SAM</a:t>
            </a:r>
          </a:p>
          <a:p>
            <a:pPr>
              <a:buNone/>
            </a:pPr>
            <a:r>
              <a:rPr lang="en"/>
              <a:t>made it a global policy once the government began anti smoking campaigns 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showMasterPhAnim="0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Shape 83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4" name="Shape 8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buNone/>
            </a:pPr>
            <a:r>
              <a:rPr lang="en"/>
              <a:t>DARRINGTON life style checks and tests</a:t>
            </a:r>
          </a:p>
          <a:p>
            <a:pPr lvl="0" rtl="0">
              <a:buNone/>
            </a:pPr>
            <a:r>
              <a:rPr lang="en"/>
              <a:t>japanese groups set targets aiming to prevent lifestyle related diseases</a:t>
            </a:r>
          </a:p>
          <a:p>
            <a:pPr lvl="0" rtl="0">
              <a:buNone/>
            </a:pPr>
            <a:r>
              <a:rPr lang="en"/>
              <a:t>better health-smoking and cholesterol rates dropped</a:t>
            </a:r>
          </a:p>
          <a:p>
            <a:pPr>
              <a:buNone/>
            </a:pPr>
            <a:r>
              <a:rPr lang="en"/>
              <a:t> </a:t>
            </a: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0" name="Shape 9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buNone/>
            </a:pPr>
            <a:r>
              <a:rPr lang="en"/>
              <a:t>PAUL-  implemented in 1988</a:t>
            </a:r>
          </a:p>
          <a:p>
            <a:pPr>
              <a:buNone/>
            </a:pPr>
            <a:r>
              <a:rPr lang="en"/>
              <a:t>other companies would've viewed employee stress as an inconsequential issue</a:t>
            </a: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Shape 95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6" name="Shape 9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buNone/>
            </a:pPr>
            <a:r>
              <a:rPr lang="en"/>
              <a:t>PAUL little research makes it hard to determine the legitimacy of the conflicts 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matchingName="title" type="title">
  <p:cSld name="title">
    <p:spTree>
      <p:nvGrpSpPr>
        <p:cNvPr id="1" name="Shape 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hape 8"/>
          <p:cNvSpPr/>
          <p:nvPr/>
        </p:nvSpPr>
        <p:spPr>
          <a:xfrm>
            <a:off x="0" y="0"/>
            <a:ext cx="9144000" cy="6901800"/>
          </a:xfrm>
          <a:prstGeom prst="rect">
            <a:avLst/>
          </a:prstGeom>
          <a:gradFill>
            <a:gsLst>
              <a:gs pos="0">
                <a:srgbClr val="003171"/>
              </a:gs>
              <a:gs pos="100000">
                <a:srgbClr val="549FFF"/>
              </a:gs>
            </a:gsLst>
            <a:lin ang="7920000" scaled="0"/>
          </a:gra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9" name="Shape 9"/>
          <p:cNvSpPr/>
          <p:nvPr/>
        </p:nvSpPr>
        <p:spPr>
          <a:xfrm flipH="1">
            <a:off x="-3832" y="16052"/>
            <a:ext cx="10925833" cy="6881034"/>
          </a:xfrm>
          <a:custGeom>
            <a:avLst/>
            <a:gdLst/>
            <a:ahLst/>
            <a:cxnLst/>
            <a:rect l="0" t="0" r="0" b="0"/>
            <a:pathLst>
              <a:path w="24279631" h="6863875" extrusionOk="0">
                <a:moveTo>
                  <a:pt x="9291599" y="0"/>
                </a:moveTo>
                <a:lnTo>
                  <a:pt x="24279631" y="5875"/>
                </a:lnTo>
                <a:lnTo>
                  <a:pt x="24250422" y="6863875"/>
                </a:lnTo>
                <a:lnTo>
                  <a:pt x="8740466" y="6858000"/>
                </a:lnTo>
                <a:cubicBezTo>
                  <a:pt x="0" y="3062308"/>
                  <a:pt x="7449035" y="312298"/>
                  <a:pt x="9291599" y="0"/>
                </a:cubicBezTo>
                <a:close/>
              </a:path>
            </a:pathLst>
          </a:custGeom>
          <a:gradFill>
            <a:gsLst>
              <a:gs pos="0">
                <a:srgbClr val="549FFF">
                  <a:alpha val="40784"/>
                </a:srgbClr>
              </a:gs>
              <a:gs pos="41000">
                <a:srgbClr val="003171">
                  <a:alpha val="94901"/>
                </a:srgbClr>
              </a:gs>
              <a:gs pos="100000">
                <a:srgbClr val="003171">
                  <a:alpha val="94901"/>
                </a:srgbClr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10" name="Shape 10"/>
          <p:cNvSpPr/>
          <p:nvPr/>
        </p:nvSpPr>
        <p:spPr>
          <a:xfrm flipH="1">
            <a:off x="14659" y="881"/>
            <a:ext cx="10500940" cy="6881034"/>
          </a:xfrm>
          <a:custGeom>
            <a:avLst/>
            <a:gdLst/>
            <a:ahLst/>
            <a:cxnLst/>
            <a:rect l="0" t="0" r="0" b="0"/>
            <a:pathLst>
              <a:path w="24279631" h="6863875" extrusionOk="0">
                <a:moveTo>
                  <a:pt x="9291599" y="0"/>
                </a:moveTo>
                <a:lnTo>
                  <a:pt x="24279631" y="5875"/>
                </a:lnTo>
                <a:lnTo>
                  <a:pt x="24250422" y="6863875"/>
                </a:lnTo>
                <a:lnTo>
                  <a:pt x="8740466" y="6858000"/>
                </a:lnTo>
                <a:cubicBezTo>
                  <a:pt x="0" y="3062308"/>
                  <a:pt x="7449035" y="312298"/>
                  <a:pt x="9291599" y="0"/>
                </a:cubicBezTo>
                <a:close/>
              </a:path>
            </a:pathLst>
          </a:custGeom>
          <a:gradFill>
            <a:gsLst>
              <a:gs pos="0">
                <a:srgbClr val="549FFF">
                  <a:alpha val="53725"/>
                </a:srgbClr>
              </a:gs>
              <a:gs pos="41000">
                <a:srgbClr val="003171">
                  <a:alpha val="53725"/>
                </a:srgbClr>
              </a:gs>
              <a:gs pos="100000">
                <a:srgbClr val="003171">
                  <a:alpha val="53725"/>
                </a:srgbClr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endParaRPr/>
          </a:p>
        </p:txBody>
      </p:sp>
      <p:sp>
        <p:nvSpPr>
          <p:cNvPr id="11" name="Shape 11"/>
          <p:cNvSpPr/>
          <p:nvPr/>
        </p:nvSpPr>
        <p:spPr>
          <a:xfrm>
            <a:off x="-846666" y="-881"/>
            <a:ext cx="2167466" cy="6906895"/>
          </a:xfrm>
          <a:custGeom>
            <a:avLst/>
            <a:gdLst/>
            <a:ahLst/>
            <a:cxnLst/>
            <a:rect l="0" t="0" r="0" b="0"/>
            <a:pathLst>
              <a:path w="2167467" h="6180667" extrusionOk="0">
                <a:moveTo>
                  <a:pt x="939800" y="0"/>
                </a:moveTo>
                <a:lnTo>
                  <a:pt x="1905000" y="5881"/>
                </a:lnTo>
                <a:cubicBezTo>
                  <a:pt x="2167467" y="1035992"/>
                  <a:pt x="0" y="1848556"/>
                  <a:pt x="1896533" y="6180667"/>
                </a:cubicBezTo>
                <a:lnTo>
                  <a:pt x="939800" y="6180667"/>
                </a:lnTo>
                <a:lnTo>
                  <a:pt x="939800" y="0"/>
                </a:lnTo>
                <a:close/>
              </a:path>
            </a:pathLst>
          </a:custGeom>
          <a:gradFill>
            <a:gsLst>
              <a:gs pos="0">
                <a:srgbClr val="003171">
                  <a:alpha val="20784"/>
                </a:srgbClr>
              </a:gs>
              <a:gs pos="100000">
                <a:srgbClr val="65A8FF">
                  <a:alpha val="20784"/>
                </a:srgbClr>
              </a:gs>
            </a:gsLst>
            <a:lin ang="0" scaled="0"/>
          </a:gra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12" name="Shape 12"/>
          <p:cNvSpPr/>
          <p:nvPr/>
        </p:nvSpPr>
        <p:spPr>
          <a:xfrm rot="10800000" flipH="1">
            <a:off x="-524933" y="-4974"/>
            <a:ext cx="1403434" cy="6906895"/>
          </a:xfrm>
          <a:custGeom>
            <a:avLst/>
            <a:gdLst/>
            <a:ahLst/>
            <a:cxnLst/>
            <a:rect l="0" t="0" r="0" b="0"/>
            <a:pathLst>
              <a:path w="2167467" h="6180667" extrusionOk="0">
                <a:moveTo>
                  <a:pt x="939800" y="0"/>
                </a:moveTo>
                <a:lnTo>
                  <a:pt x="1905000" y="5881"/>
                </a:lnTo>
                <a:cubicBezTo>
                  <a:pt x="2167467" y="1035992"/>
                  <a:pt x="0" y="1848556"/>
                  <a:pt x="1896533" y="6180667"/>
                </a:cubicBezTo>
                <a:lnTo>
                  <a:pt x="939800" y="6180667"/>
                </a:lnTo>
                <a:lnTo>
                  <a:pt x="939800" y="0"/>
                </a:lnTo>
                <a:close/>
              </a:path>
            </a:pathLst>
          </a:custGeom>
          <a:gradFill>
            <a:gsLst>
              <a:gs pos="0">
                <a:srgbClr val="003171">
                  <a:alpha val="20784"/>
                </a:srgbClr>
              </a:gs>
              <a:gs pos="100000">
                <a:srgbClr val="65A8FF">
                  <a:alpha val="20784"/>
                </a:srgbClr>
              </a:gs>
            </a:gsLst>
            <a:lin ang="0" scaled="0"/>
          </a:gra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ctrTitle"/>
          </p:nvPr>
        </p:nvSpPr>
        <p:spPr>
          <a:xfrm>
            <a:off x="1082040" y="1656080"/>
            <a:ext cx="7050900" cy="1470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indent="304800" algn="r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4800" b="1" i="0" u="none" strike="noStrike" cap="none" baseline="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L="0" indent="304800" algn="r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4800" b="1" i="0" u="none" strike="noStrike" cap="none" baseline="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L="0" indent="304800" algn="r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4800" b="1" i="0" u="none" strike="noStrike" cap="none" baseline="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L="0" indent="304800" algn="r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4800" b="1" i="0" u="none" strike="noStrike" cap="none" baseline="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L="0" indent="304800" algn="r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4800" b="1" i="0" u="none" strike="noStrike" cap="none" baseline="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L="0" indent="304800" algn="r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4800" b="1" i="0" u="none" strike="noStrike" cap="none" baseline="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L="0" indent="304800" algn="r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4800" b="1" i="0" u="none" strike="noStrike" cap="none" baseline="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L="0" indent="304800" algn="r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4800" b="1" i="0" u="none" strike="noStrike" cap="none" baseline="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L="0" indent="304800" algn="r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4800" b="1" i="0" u="none" strike="noStrike" cap="none" baseline="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14" name="Shape 14"/>
          <p:cNvSpPr txBox="1">
            <a:spLocks noGrp="1"/>
          </p:cNvSpPr>
          <p:nvPr>
            <p:ph type="subTitle" idx="1"/>
          </p:nvPr>
        </p:nvSpPr>
        <p:spPr>
          <a:xfrm>
            <a:off x="1082040" y="3230880"/>
            <a:ext cx="7035899" cy="9254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indent="152400" algn="r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2400" b="0" i="0" u="none" strike="noStrike" cap="none" baseline="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L="0" indent="152400" algn="r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2400" b="0" i="0" u="none" strike="noStrike" cap="none" baseline="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L="0" indent="152400" algn="r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2400" b="0" i="0" u="none" strike="noStrike" cap="none" baseline="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L="0" indent="152400" algn="r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2400" b="0" i="0" u="none" strike="noStrike" cap="none" baseline="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L="0" indent="152400" algn="r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2400" b="0" i="0" u="none" strike="noStrike" cap="none" baseline="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L="0" indent="152400" algn="r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2400" b="0" i="0" u="none" strike="noStrike" cap="none" baseline="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L="0" indent="152400" algn="r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2400" b="0" i="0" u="none" strike="noStrike" cap="none" baseline="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L="0" indent="152400" algn="r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2400" b="0" i="0" u="none" strike="noStrike" cap="none" baseline="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L="0" indent="152400" algn="r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2400" b="0" i="0" u="none" strike="noStrike" cap="none" baseline="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matchingName="tx" type="tx">
  <p:cSld name="tx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/>
          <p:nvPr/>
        </p:nvSpPr>
        <p:spPr>
          <a:xfrm rot="10800000" flipH="1">
            <a:off x="-348182" y="-4700"/>
            <a:ext cx="1723519" cy="6862700"/>
          </a:xfrm>
          <a:custGeom>
            <a:avLst/>
            <a:gdLst/>
            <a:ahLst/>
            <a:cxnLst/>
            <a:rect l="0" t="0" r="0" b="0"/>
            <a:pathLst>
              <a:path w="4476675" h="6879900" extrusionOk="0">
                <a:moveTo>
                  <a:pt x="4476676" y="16025"/>
                </a:moveTo>
                <a:lnTo>
                  <a:pt x="879695" y="0"/>
                </a:lnTo>
                <a:cubicBezTo>
                  <a:pt x="886211" y="2293300"/>
                  <a:pt x="892726" y="4586600"/>
                  <a:pt x="899242" y="6879900"/>
                </a:cubicBezTo>
                <a:lnTo>
                  <a:pt x="3909760" y="6861462"/>
                </a:lnTo>
                <a:cubicBezTo>
                  <a:pt x="0" y="3547544"/>
                  <a:pt x="1695771" y="1824359"/>
                  <a:pt x="4476676" y="16025"/>
                </a:cubicBezTo>
                <a:close/>
              </a:path>
            </a:pathLst>
          </a:custGeom>
          <a:gradFill>
            <a:gsLst>
              <a:gs pos="0">
                <a:srgbClr val="549FFF">
                  <a:alpha val="53725"/>
                </a:srgbClr>
              </a:gs>
              <a:gs pos="41000">
                <a:srgbClr val="003171">
                  <a:alpha val="53725"/>
                </a:srgbClr>
              </a:gs>
              <a:gs pos="100000">
                <a:srgbClr val="003171">
                  <a:alpha val="53725"/>
                </a:srgbClr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17" name="Shape 17"/>
          <p:cNvSpPr txBox="1">
            <a:spLocks noGrp="1"/>
          </p:cNvSpPr>
          <p:nvPr>
            <p:ph type="body" idx="1"/>
          </p:nvPr>
        </p:nvSpPr>
        <p:spPr>
          <a:xfrm>
            <a:off x="457200" y="1658990"/>
            <a:ext cx="8229600" cy="48401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indent="-342900" algn="l" rtl="0">
              <a:spcBef>
                <a:spcPts val="0"/>
              </a:spcBef>
              <a:buClr>
                <a:schemeClr val="dk2"/>
              </a:buClr>
              <a:buSzPct val="166666"/>
              <a:buFont typeface="Arial"/>
              <a:buChar char="•"/>
              <a:defRPr sz="32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L="742950" indent="-285750" algn="l" rtl="0">
              <a:spcBef>
                <a:spcPts val="560"/>
              </a:spcBef>
              <a:buClr>
                <a:schemeClr val="dk2"/>
              </a:buClr>
              <a:buSzPct val="100000"/>
              <a:buFont typeface="Courier New"/>
              <a:buChar char="o"/>
              <a:defRPr sz="28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L="1143000" indent="-228600" algn="l" rtl="0">
              <a:spcBef>
                <a:spcPts val="480"/>
              </a:spcBef>
              <a:buClr>
                <a:schemeClr val="dk2"/>
              </a:buClr>
              <a:buSzPct val="100000"/>
              <a:buFont typeface="Wingdings"/>
              <a:buChar char="§"/>
              <a:defRPr sz="24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L="1600200" indent="-228600" algn="l" rtl="0">
              <a:spcBef>
                <a:spcPts val="400"/>
              </a:spcBef>
              <a:buClr>
                <a:schemeClr val="dk2"/>
              </a:buClr>
              <a:buSzPct val="166666"/>
              <a:buFont typeface="Arial"/>
              <a:buChar char="•"/>
              <a:defRPr sz="20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L="2057400" indent="-228600" algn="l" rtl="0">
              <a:spcBef>
                <a:spcPts val="400"/>
              </a:spcBef>
              <a:buClr>
                <a:schemeClr val="dk2"/>
              </a:buClr>
              <a:buSzPct val="100000"/>
              <a:buFont typeface="Courier New"/>
              <a:buChar char="o"/>
              <a:defRPr sz="20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L="2514600" indent="-228600" algn="l" rtl="0">
              <a:spcBef>
                <a:spcPts val="400"/>
              </a:spcBef>
              <a:buClr>
                <a:schemeClr val="dk2"/>
              </a:buClr>
              <a:buSzPct val="100000"/>
              <a:buFont typeface="Wingdings"/>
              <a:buChar char="§"/>
              <a:defRPr sz="20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L="2971800" indent="-228600" algn="l" rtl="0">
              <a:spcBef>
                <a:spcPts val="400"/>
              </a:spcBef>
              <a:buClr>
                <a:schemeClr val="dk2"/>
              </a:buClr>
              <a:buSzPct val="166666"/>
              <a:buFont typeface="Arial"/>
              <a:buChar char="•"/>
              <a:defRPr sz="20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L="3429000" indent="-228600" algn="l" rtl="0">
              <a:spcBef>
                <a:spcPts val="400"/>
              </a:spcBef>
              <a:buClr>
                <a:schemeClr val="dk2"/>
              </a:buClr>
              <a:buSzPct val="100000"/>
              <a:buFont typeface="Courier New"/>
              <a:buChar char="o"/>
              <a:defRPr sz="2000" baseline="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L="3886200" indent="-228600" algn="l" rtl="0">
              <a:spcBef>
                <a:spcPts val="400"/>
              </a:spcBef>
              <a:buClr>
                <a:schemeClr val="dk2"/>
              </a:buClr>
              <a:buSzPct val="100000"/>
              <a:buFont typeface="Wingdings"/>
              <a:buChar char="§"/>
              <a:defRPr sz="2000" baseline="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18" name="Shape 18"/>
          <p:cNvSpPr/>
          <p:nvPr/>
        </p:nvSpPr>
        <p:spPr>
          <a:xfrm rot="10800000" flipH="1">
            <a:off x="-1118653" y="-4700"/>
            <a:ext cx="3100650" cy="6862700"/>
          </a:xfrm>
          <a:custGeom>
            <a:avLst/>
            <a:gdLst/>
            <a:ahLst/>
            <a:cxnLst/>
            <a:rect l="0" t="0" r="0" b="0"/>
            <a:pathLst>
              <a:path w="8053639" h="6879900" extrusionOk="0">
                <a:moveTo>
                  <a:pt x="4696126" y="16025"/>
                </a:moveTo>
                <a:lnTo>
                  <a:pt x="2920537" y="0"/>
                </a:lnTo>
                <a:cubicBezTo>
                  <a:pt x="2927053" y="2293300"/>
                  <a:pt x="2933568" y="4586600"/>
                  <a:pt x="2940084" y="6879900"/>
                </a:cubicBezTo>
                <a:lnTo>
                  <a:pt x="4085318" y="6861462"/>
                </a:lnTo>
                <a:cubicBezTo>
                  <a:pt x="8053639" y="4651267"/>
                  <a:pt x="0" y="3113439"/>
                  <a:pt x="4696126" y="16025"/>
                </a:cubicBezTo>
                <a:close/>
              </a:path>
            </a:pathLst>
          </a:custGeom>
          <a:gradFill>
            <a:gsLst>
              <a:gs pos="0">
                <a:srgbClr val="549FFF">
                  <a:alpha val="53725"/>
                </a:srgbClr>
              </a:gs>
              <a:gs pos="41000">
                <a:srgbClr val="003171">
                  <a:alpha val="53725"/>
                </a:srgbClr>
              </a:gs>
              <a:gs pos="100000">
                <a:srgbClr val="003171">
                  <a:alpha val="53725"/>
                </a:srgbClr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19" name="Shape 19"/>
          <p:cNvSpPr/>
          <p:nvPr/>
        </p:nvSpPr>
        <p:spPr>
          <a:xfrm rot="10800000">
            <a:off x="8088846" y="-6969"/>
            <a:ext cx="1100667" cy="6864969"/>
          </a:xfrm>
          <a:custGeom>
            <a:avLst/>
            <a:gdLst/>
            <a:ahLst/>
            <a:cxnLst/>
            <a:rect l="0" t="0" r="0" b="0"/>
            <a:pathLst>
              <a:path w="1100668" h="6916846" extrusionOk="0">
                <a:moveTo>
                  <a:pt x="0" y="11711"/>
                </a:moveTo>
                <a:lnTo>
                  <a:pt x="956734" y="0"/>
                </a:lnTo>
                <a:cubicBezTo>
                  <a:pt x="33869" y="3419922"/>
                  <a:pt x="220135" y="4504457"/>
                  <a:pt x="1100668" y="6916846"/>
                </a:cubicBezTo>
                <a:lnTo>
                  <a:pt x="0" y="6916846"/>
                </a:lnTo>
                <a:lnTo>
                  <a:pt x="0" y="11711"/>
                </a:lnTo>
                <a:close/>
              </a:path>
            </a:pathLst>
          </a:custGeom>
          <a:gradFill>
            <a:gsLst>
              <a:gs pos="0">
                <a:srgbClr val="003171"/>
              </a:gs>
              <a:gs pos="100000">
                <a:srgbClr val="65A8FF"/>
              </a:gs>
            </a:gsLst>
            <a:lin ang="5700000" scaled="0"/>
          </a:gra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20" name="Shape 20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325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matchingName="twoColTx" type="twoColTx">
  <p:cSld name="twoColTx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hape 22"/>
          <p:cNvSpPr/>
          <p:nvPr/>
        </p:nvSpPr>
        <p:spPr>
          <a:xfrm rot="10800000" flipH="1">
            <a:off x="-348182" y="-4700"/>
            <a:ext cx="1723519" cy="6862700"/>
          </a:xfrm>
          <a:custGeom>
            <a:avLst/>
            <a:gdLst/>
            <a:ahLst/>
            <a:cxnLst/>
            <a:rect l="0" t="0" r="0" b="0"/>
            <a:pathLst>
              <a:path w="4476675" h="6879900" extrusionOk="0">
                <a:moveTo>
                  <a:pt x="4476676" y="16025"/>
                </a:moveTo>
                <a:lnTo>
                  <a:pt x="879695" y="0"/>
                </a:lnTo>
                <a:cubicBezTo>
                  <a:pt x="886211" y="2293300"/>
                  <a:pt x="892726" y="4586600"/>
                  <a:pt x="899242" y="6879900"/>
                </a:cubicBezTo>
                <a:lnTo>
                  <a:pt x="3909760" y="6861462"/>
                </a:lnTo>
                <a:cubicBezTo>
                  <a:pt x="0" y="3547544"/>
                  <a:pt x="1695771" y="1824359"/>
                  <a:pt x="4476676" y="16025"/>
                </a:cubicBezTo>
                <a:close/>
              </a:path>
            </a:pathLst>
          </a:custGeom>
          <a:gradFill>
            <a:gsLst>
              <a:gs pos="0">
                <a:srgbClr val="549FFF">
                  <a:alpha val="53725"/>
                </a:srgbClr>
              </a:gs>
              <a:gs pos="41000">
                <a:srgbClr val="003171">
                  <a:alpha val="53725"/>
                </a:srgbClr>
              </a:gs>
              <a:gs pos="100000">
                <a:srgbClr val="003171">
                  <a:alpha val="53725"/>
                </a:srgbClr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23" name="Shape 23"/>
          <p:cNvSpPr/>
          <p:nvPr/>
        </p:nvSpPr>
        <p:spPr>
          <a:xfrm rot="10800000" flipH="1">
            <a:off x="-1118653" y="-4700"/>
            <a:ext cx="3100650" cy="6862700"/>
          </a:xfrm>
          <a:custGeom>
            <a:avLst/>
            <a:gdLst/>
            <a:ahLst/>
            <a:cxnLst/>
            <a:rect l="0" t="0" r="0" b="0"/>
            <a:pathLst>
              <a:path w="8053639" h="6879900" extrusionOk="0">
                <a:moveTo>
                  <a:pt x="4696126" y="16025"/>
                </a:moveTo>
                <a:lnTo>
                  <a:pt x="2920537" y="0"/>
                </a:lnTo>
                <a:cubicBezTo>
                  <a:pt x="2927053" y="2293300"/>
                  <a:pt x="2933568" y="4586600"/>
                  <a:pt x="2940084" y="6879900"/>
                </a:cubicBezTo>
                <a:lnTo>
                  <a:pt x="4085318" y="6861462"/>
                </a:lnTo>
                <a:cubicBezTo>
                  <a:pt x="8053639" y="4651267"/>
                  <a:pt x="0" y="3113439"/>
                  <a:pt x="4696126" y="16025"/>
                </a:cubicBezTo>
                <a:close/>
              </a:path>
            </a:pathLst>
          </a:custGeom>
          <a:gradFill>
            <a:gsLst>
              <a:gs pos="0">
                <a:srgbClr val="549FFF">
                  <a:alpha val="53725"/>
                </a:srgbClr>
              </a:gs>
              <a:gs pos="41000">
                <a:srgbClr val="003171">
                  <a:alpha val="53725"/>
                </a:srgbClr>
              </a:gs>
              <a:gs pos="100000">
                <a:srgbClr val="003171">
                  <a:alpha val="53725"/>
                </a:srgbClr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24" name="Shape 24"/>
          <p:cNvSpPr/>
          <p:nvPr/>
        </p:nvSpPr>
        <p:spPr>
          <a:xfrm rot="10800000">
            <a:off x="8088846" y="-6969"/>
            <a:ext cx="1100667" cy="6864969"/>
          </a:xfrm>
          <a:custGeom>
            <a:avLst/>
            <a:gdLst/>
            <a:ahLst/>
            <a:cxnLst/>
            <a:rect l="0" t="0" r="0" b="0"/>
            <a:pathLst>
              <a:path w="1100668" h="6916846" extrusionOk="0">
                <a:moveTo>
                  <a:pt x="0" y="11711"/>
                </a:moveTo>
                <a:lnTo>
                  <a:pt x="956734" y="0"/>
                </a:lnTo>
                <a:cubicBezTo>
                  <a:pt x="33869" y="3419922"/>
                  <a:pt x="220135" y="4504457"/>
                  <a:pt x="1100668" y="6916846"/>
                </a:cubicBezTo>
                <a:lnTo>
                  <a:pt x="0" y="6916846"/>
                </a:lnTo>
                <a:lnTo>
                  <a:pt x="0" y="11711"/>
                </a:lnTo>
                <a:close/>
              </a:path>
            </a:pathLst>
          </a:custGeom>
          <a:gradFill>
            <a:gsLst>
              <a:gs pos="0">
                <a:srgbClr val="003171"/>
              </a:gs>
              <a:gs pos="100000">
                <a:srgbClr val="65A8FF"/>
              </a:gs>
            </a:gsLst>
            <a:lin ang="5700000" scaled="0"/>
          </a:gra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25" name="Shape 25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325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body" idx="1"/>
          </p:nvPr>
        </p:nvSpPr>
        <p:spPr>
          <a:xfrm>
            <a:off x="457200" y="1658990"/>
            <a:ext cx="4038599" cy="48401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buNone/>
              <a:defRPr sz="2800"/>
            </a:lvl1pPr>
            <a:lvl2pPr rtl="0">
              <a:buNone/>
              <a:defRPr sz="2400"/>
            </a:lvl2pPr>
            <a:lvl3pPr rtl="0">
              <a:buNone/>
              <a:defRPr sz="2000"/>
            </a:lvl3pPr>
            <a:lvl4pPr rtl="0">
              <a:buNone/>
              <a:defRPr sz="1800"/>
            </a:lvl4pPr>
            <a:lvl5pPr rtl="0">
              <a:buNone/>
              <a:defRPr sz="1800"/>
            </a:lvl5pPr>
            <a:lvl6pPr rtl="0">
              <a:buNone/>
              <a:defRPr sz="1800"/>
            </a:lvl6pPr>
            <a:lvl7pPr rtl="0">
              <a:buNone/>
              <a:defRPr sz="1800"/>
            </a:lvl7pPr>
            <a:lvl8pPr rtl="0">
              <a:buNone/>
              <a:defRPr sz="1800"/>
            </a:lvl8pPr>
            <a:lvl9pPr rtl="0">
              <a:buNone/>
              <a:defRPr sz="1800"/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body" idx="2"/>
          </p:nvPr>
        </p:nvSpPr>
        <p:spPr>
          <a:xfrm>
            <a:off x="4648200" y="1658990"/>
            <a:ext cx="4038599" cy="48401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buNone/>
              <a:defRPr sz="2800"/>
            </a:lvl1pPr>
            <a:lvl2pPr rtl="0">
              <a:buNone/>
              <a:defRPr sz="2400"/>
            </a:lvl2pPr>
            <a:lvl3pPr rtl="0">
              <a:buNone/>
              <a:defRPr sz="2000"/>
            </a:lvl3pPr>
            <a:lvl4pPr rtl="0">
              <a:buNone/>
              <a:defRPr sz="1800"/>
            </a:lvl4pPr>
            <a:lvl5pPr rtl="0">
              <a:buNone/>
              <a:defRPr sz="1800"/>
            </a:lvl5pPr>
            <a:lvl6pPr rtl="0">
              <a:buNone/>
              <a:defRPr sz="1800"/>
            </a:lvl6pPr>
            <a:lvl7pPr rtl="0">
              <a:buNone/>
              <a:defRPr sz="1800"/>
            </a:lvl7pPr>
            <a:lvl8pPr rtl="0">
              <a:buNone/>
              <a:defRPr sz="1800"/>
            </a:lvl8pPr>
            <a:lvl9pPr rtl="0">
              <a:buNone/>
              <a:defRPr sz="1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matchingName="titleOnly" type="titleOnly">
  <p:cSld name="titleOnly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/>
          <p:nvPr/>
        </p:nvSpPr>
        <p:spPr>
          <a:xfrm rot="10800000" flipH="1">
            <a:off x="-348182" y="-4700"/>
            <a:ext cx="1723519" cy="6862700"/>
          </a:xfrm>
          <a:custGeom>
            <a:avLst/>
            <a:gdLst/>
            <a:ahLst/>
            <a:cxnLst/>
            <a:rect l="0" t="0" r="0" b="0"/>
            <a:pathLst>
              <a:path w="4476675" h="6879900" extrusionOk="0">
                <a:moveTo>
                  <a:pt x="4476676" y="16025"/>
                </a:moveTo>
                <a:lnTo>
                  <a:pt x="879695" y="0"/>
                </a:lnTo>
                <a:cubicBezTo>
                  <a:pt x="886211" y="2293300"/>
                  <a:pt x="892726" y="4586600"/>
                  <a:pt x="899242" y="6879900"/>
                </a:cubicBezTo>
                <a:lnTo>
                  <a:pt x="3909760" y="6861462"/>
                </a:lnTo>
                <a:cubicBezTo>
                  <a:pt x="0" y="3547544"/>
                  <a:pt x="1695771" y="1824359"/>
                  <a:pt x="4476676" y="16025"/>
                </a:cubicBezTo>
                <a:close/>
              </a:path>
            </a:pathLst>
          </a:custGeom>
          <a:gradFill>
            <a:gsLst>
              <a:gs pos="0">
                <a:srgbClr val="549FFF">
                  <a:alpha val="53725"/>
                </a:srgbClr>
              </a:gs>
              <a:gs pos="41000">
                <a:srgbClr val="003171">
                  <a:alpha val="53725"/>
                </a:srgbClr>
              </a:gs>
              <a:gs pos="100000">
                <a:srgbClr val="003171">
                  <a:alpha val="53725"/>
                </a:srgbClr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30" name="Shape 30"/>
          <p:cNvSpPr/>
          <p:nvPr/>
        </p:nvSpPr>
        <p:spPr>
          <a:xfrm rot="10800000" flipH="1">
            <a:off x="-1118653" y="-4700"/>
            <a:ext cx="3100650" cy="6862700"/>
          </a:xfrm>
          <a:custGeom>
            <a:avLst/>
            <a:gdLst/>
            <a:ahLst/>
            <a:cxnLst/>
            <a:rect l="0" t="0" r="0" b="0"/>
            <a:pathLst>
              <a:path w="8053639" h="6879900" extrusionOk="0">
                <a:moveTo>
                  <a:pt x="4696126" y="16025"/>
                </a:moveTo>
                <a:lnTo>
                  <a:pt x="2920537" y="0"/>
                </a:lnTo>
                <a:cubicBezTo>
                  <a:pt x="2927053" y="2293300"/>
                  <a:pt x="2933568" y="4586600"/>
                  <a:pt x="2940084" y="6879900"/>
                </a:cubicBezTo>
                <a:lnTo>
                  <a:pt x="4085318" y="6861462"/>
                </a:lnTo>
                <a:cubicBezTo>
                  <a:pt x="8053639" y="4651267"/>
                  <a:pt x="0" y="3113439"/>
                  <a:pt x="4696126" y="16025"/>
                </a:cubicBezTo>
                <a:close/>
              </a:path>
            </a:pathLst>
          </a:custGeom>
          <a:gradFill>
            <a:gsLst>
              <a:gs pos="0">
                <a:srgbClr val="549FFF">
                  <a:alpha val="53725"/>
                </a:srgbClr>
              </a:gs>
              <a:gs pos="41000">
                <a:srgbClr val="003171">
                  <a:alpha val="53725"/>
                </a:srgbClr>
              </a:gs>
              <a:gs pos="100000">
                <a:srgbClr val="003171">
                  <a:alpha val="53725"/>
                </a:srgbClr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31" name="Shape 31"/>
          <p:cNvSpPr/>
          <p:nvPr/>
        </p:nvSpPr>
        <p:spPr>
          <a:xfrm rot="10800000">
            <a:off x="8088846" y="-6969"/>
            <a:ext cx="1100667" cy="6864969"/>
          </a:xfrm>
          <a:custGeom>
            <a:avLst/>
            <a:gdLst/>
            <a:ahLst/>
            <a:cxnLst/>
            <a:rect l="0" t="0" r="0" b="0"/>
            <a:pathLst>
              <a:path w="1100668" h="6916846" extrusionOk="0">
                <a:moveTo>
                  <a:pt x="0" y="11711"/>
                </a:moveTo>
                <a:lnTo>
                  <a:pt x="956734" y="0"/>
                </a:lnTo>
                <a:cubicBezTo>
                  <a:pt x="33869" y="3419922"/>
                  <a:pt x="220135" y="4504457"/>
                  <a:pt x="1100668" y="6916846"/>
                </a:cubicBezTo>
                <a:lnTo>
                  <a:pt x="0" y="6916846"/>
                </a:lnTo>
                <a:lnTo>
                  <a:pt x="0" y="11711"/>
                </a:lnTo>
                <a:close/>
              </a:path>
            </a:pathLst>
          </a:custGeom>
          <a:gradFill>
            <a:gsLst>
              <a:gs pos="0">
                <a:srgbClr val="003171"/>
              </a:gs>
              <a:gs pos="100000">
                <a:srgbClr val="65A8FF"/>
              </a:gs>
            </a:gsLst>
            <a:lin ang="5700000" scaled="0"/>
          </a:gra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325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matchingName="CAPTION_ONLY">
  <p:cSld name="CAPTION_ONLY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" name="Shape 34"/>
          <p:cNvGrpSpPr/>
          <p:nvPr/>
        </p:nvGrpSpPr>
        <p:grpSpPr>
          <a:xfrm>
            <a:off x="-6264" y="4933386"/>
            <a:ext cx="9150267" cy="3100650"/>
            <a:chOff x="-6264" y="4933386"/>
            <a:chExt cx="9150267" cy="3100650"/>
          </a:xfrm>
        </p:grpSpPr>
        <p:sp>
          <p:nvSpPr>
            <p:cNvPr id="35" name="Shape 35"/>
            <p:cNvSpPr/>
            <p:nvPr/>
          </p:nvSpPr>
          <p:spPr>
            <a:xfrm>
              <a:off x="-7" y="5537200"/>
              <a:ext cx="9144008" cy="1574769"/>
            </a:xfrm>
            <a:custGeom>
              <a:avLst/>
              <a:gdLst/>
              <a:ahLst/>
              <a:cxnLst/>
              <a:rect l="0" t="0" r="0" b="0"/>
              <a:pathLst>
                <a:path w="9144009" h="1257301" extrusionOk="0">
                  <a:moveTo>
                    <a:pt x="5" y="266700"/>
                  </a:moveTo>
                  <a:cubicBezTo>
                    <a:pt x="8115305" y="1257301"/>
                    <a:pt x="7620009" y="0"/>
                    <a:pt x="9144009" y="186267"/>
                  </a:cubicBezTo>
                  <a:cubicBezTo>
                    <a:pt x="9144008" y="441678"/>
                    <a:pt x="9143998" y="818763"/>
                    <a:pt x="9143997" y="1074174"/>
                  </a:cubicBezTo>
                  <a:lnTo>
                    <a:pt x="0" y="1086874"/>
                  </a:lnTo>
                  <a:cubicBezTo>
                    <a:pt x="0" y="854041"/>
                    <a:pt x="5" y="499533"/>
                    <a:pt x="5" y="266700"/>
                  </a:cubicBezTo>
                  <a:close/>
                </a:path>
              </a:pathLst>
            </a:custGeom>
            <a:gradFill>
              <a:gsLst>
                <a:gs pos="0">
                  <a:srgbClr val="549FFF"/>
                </a:gs>
                <a:gs pos="100000">
                  <a:srgbClr val="003171">
                    <a:alpha val="51764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endParaRPr/>
            </a:p>
          </p:txBody>
        </p:sp>
        <p:sp>
          <p:nvSpPr>
            <p:cNvPr id="36" name="Shape 36"/>
            <p:cNvSpPr/>
            <p:nvPr/>
          </p:nvSpPr>
          <p:spPr>
            <a:xfrm rot="5400000" flipH="1">
              <a:off x="3018543" y="1908578"/>
              <a:ext cx="3100650" cy="9150266"/>
            </a:xfrm>
            <a:custGeom>
              <a:avLst/>
              <a:gdLst/>
              <a:ahLst/>
              <a:cxnLst/>
              <a:rect l="0" t="0" r="0" b="0"/>
              <a:pathLst>
                <a:path w="8053639" h="6879900" extrusionOk="0">
                  <a:moveTo>
                    <a:pt x="4696126" y="16025"/>
                  </a:moveTo>
                  <a:lnTo>
                    <a:pt x="2920537" y="0"/>
                  </a:lnTo>
                  <a:cubicBezTo>
                    <a:pt x="2927053" y="2293300"/>
                    <a:pt x="2933568" y="4586600"/>
                    <a:pt x="2940084" y="6879900"/>
                  </a:cubicBezTo>
                  <a:lnTo>
                    <a:pt x="4085318" y="6861462"/>
                  </a:lnTo>
                  <a:cubicBezTo>
                    <a:pt x="8053639" y="4651267"/>
                    <a:pt x="0" y="3113439"/>
                    <a:pt x="4696126" y="16025"/>
                  </a:cubicBezTo>
                  <a:close/>
                </a:path>
              </a:pathLst>
            </a:custGeom>
            <a:gradFill>
              <a:gsLst>
                <a:gs pos="0">
                  <a:srgbClr val="549FFF">
                    <a:alpha val="78823"/>
                  </a:srgbClr>
                </a:gs>
                <a:gs pos="41000">
                  <a:srgbClr val="003171">
                    <a:alpha val="78823"/>
                  </a:srgbClr>
                </a:gs>
                <a:gs pos="100000">
                  <a:srgbClr val="003171">
                    <a:alpha val="78823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endParaRPr/>
            </a:p>
          </p:txBody>
        </p:sp>
        <p:sp>
          <p:nvSpPr>
            <p:cNvPr id="37" name="Shape 37"/>
            <p:cNvSpPr/>
            <p:nvPr/>
          </p:nvSpPr>
          <p:spPr>
            <a:xfrm>
              <a:off x="-7" y="5740400"/>
              <a:ext cx="9144010" cy="1574769"/>
            </a:xfrm>
            <a:custGeom>
              <a:avLst/>
              <a:gdLst/>
              <a:ahLst/>
              <a:cxnLst/>
              <a:rect l="0" t="0" r="0" b="0"/>
              <a:pathLst>
                <a:path w="9144011" h="1257301" extrusionOk="0">
                  <a:moveTo>
                    <a:pt x="7" y="266700"/>
                  </a:moveTo>
                  <a:cubicBezTo>
                    <a:pt x="8115307" y="1257301"/>
                    <a:pt x="7620011" y="0"/>
                    <a:pt x="9144011" y="186267"/>
                  </a:cubicBezTo>
                  <a:lnTo>
                    <a:pt x="9144011" y="921775"/>
                  </a:lnTo>
                  <a:lnTo>
                    <a:pt x="0" y="931914"/>
                  </a:lnTo>
                  <a:cubicBezTo>
                    <a:pt x="0" y="699081"/>
                    <a:pt x="7" y="499533"/>
                    <a:pt x="7" y="266700"/>
                  </a:cubicBezTo>
                  <a:close/>
                </a:path>
              </a:pathLst>
            </a:custGeom>
            <a:gradFill>
              <a:gsLst>
                <a:gs pos="0">
                  <a:srgbClr val="549FFF">
                    <a:alpha val="81960"/>
                  </a:srgbClr>
                </a:gs>
                <a:gs pos="100000">
                  <a:srgbClr val="003171">
                    <a:alpha val="8196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endParaRPr/>
            </a:p>
          </p:txBody>
        </p:sp>
      </p:grpSp>
      <p:sp>
        <p:nvSpPr>
          <p:cNvPr id="38" name="Shape 38"/>
          <p:cNvSpPr txBox="1">
            <a:spLocks noGrp="1"/>
          </p:cNvSpPr>
          <p:nvPr>
            <p:ph type="body" idx="1"/>
          </p:nvPr>
        </p:nvSpPr>
        <p:spPr>
          <a:xfrm>
            <a:off x="1792288" y="5367337"/>
            <a:ext cx="5486399" cy="8048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indent="152400" algn="ctr" rtl="0">
              <a:buSzPct val="100000"/>
              <a:buFont typeface="Trebuchet MS"/>
              <a:buNone/>
              <a:defRPr sz="2400"/>
            </a:lvl1pPr>
            <a:lvl2pPr marL="0" indent="152400" algn="ctr" rtl="0">
              <a:buSzPct val="100000"/>
              <a:buFont typeface="Trebuchet MS"/>
              <a:buNone/>
              <a:defRPr sz="2400"/>
            </a:lvl2pPr>
            <a:lvl3pPr marL="0" indent="152400" algn="ctr" rtl="0">
              <a:buSzPct val="100000"/>
              <a:buFont typeface="Trebuchet MS"/>
              <a:buNone/>
              <a:defRPr sz="2400"/>
            </a:lvl3pPr>
            <a:lvl4pPr marL="0" indent="152400" algn="ctr" rtl="0">
              <a:buSzPct val="100000"/>
              <a:buFont typeface="Trebuchet MS"/>
              <a:buNone/>
              <a:defRPr sz="2400"/>
            </a:lvl4pPr>
            <a:lvl5pPr marL="0" indent="152400" algn="ctr" rtl="0">
              <a:buSzPct val="100000"/>
              <a:buFont typeface="Trebuchet MS"/>
              <a:buNone/>
              <a:defRPr sz="2400"/>
            </a:lvl5pPr>
            <a:lvl6pPr marL="0" indent="152400" algn="ctr" rtl="0">
              <a:buSzPct val="100000"/>
              <a:buFont typeface="Trebuchet MS"/>
              <a:buNone/>
              <a:defRPr sz="2400"/>
            </a:lvl6pPr>
            <a:lvl7pPr marL="0" indent="152400" algn="ctr" rtl="0">
              <a:buSzPct val="100000"/>
              <a:buFont typeface="Trebuchet MS"/>
              <a:buNone/>
              <a:defRPr sz="2400"/>
            </a:lvl7pPr>
            <a:lvl8pPr marL="0" indent="152400" algn="ctr" rtl="0">
              <a:buSzPct val="100000"/>
              <a:buFont typeface="Trebuchet MS"/>
              <a:buNone/>
              <a:defRPr sz="2400"/>
            </a:lvl8pPr>
            <a:lvl9pPr marL="0" indent="152400" algn="ctr" rtl="0">
              <a:buSzPct val="100000"/>
              <a:buFont typeface="Trebuchet MS"/>
              <a:buNone/>
              <a:defRPr sz="24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matchingName="blank" type="blank">
  <p:cSld name="blank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gradFill>
          <a:gsLst>
            <a:gs pos="0">
              <a:schemeClr val="lt2"/>
            </a:gs>
            <a:gs pos="100000">
              <a:schemeClr val="accent1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Shape 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5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325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indent="254000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 u="none" strike="noStrike" cap="none" baseline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L="0" indent="254000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 u="none" strike="noStrike" cap="none" baseline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L="0" indent="254000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 u="none" strike="noStrike" cap="none" baseline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L="0" indent="254000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 u="none" strike="noStrike" cap="none" baseline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L="0" indent="254000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 u="none" strike="noStrike" cap="none" baseline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L="0" indent="254000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 u="none" strike="noStrike" cap="none" baseline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L="0" indent="254000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 u="none" strike="noStrike" cap="none" baseline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L="0" indent="254000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 u="none" strike="noStrike" cap="none" baseline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L="0" indent="254000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 u="none" strike="noStrike" cap="none" baseline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457200" y="1727200"/>
            <a:ext cx="8229600" cy="4526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indent="-342900" algn="l" rtl="0">
              <a:spcBef>
                <a:spcPts val="0"/>
              </a:spcBef>
              <a:buClr>
                <a:schemeClr val="dk2"/>
              </a:buClr>
              <a:buSzPct val="166666"/>
              <a:buFont typeface="Arial"/>
              <a:buChar char="•"/>
              <a:defRPr sz="3200" b="0" i="0" u="none" strike="noStrike" cap="none" baseline="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L="742950" indent="-285750" algn="l" rtl="0">
              <a:spcBef>
                <a:spcPts val="560"/>
              </a:spcBef>
              <a:buClr>
                <a:schemeClr val="dk2"/>
              </a:buClr>
              <a:buSzPct val="100000"/>
              <a:buFont typeface="Courier New"/>
              <a:buChar char="o"/>
              <a:defRPr sz="2800" b="0" i="0" u="none" strike="noStrike" cap="none" baseline="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L="1143000" indent="-228600" algn="l" rtl="0">
              <a:spcBef>
                <a:spcPts val="480"/>
              </a:spcBef>
              <a:buClr>
                <a:schemeClr val="dk2"/>
              </a:buClr>
              <a:buSzPct val="100000"/>
              <a:buFont typeface="Wingdings"/>
              <a:buChar char="§"/>
              <a:defRPr sz="2400" b="0" i="0" u="none" strike="noStrike" cap="none" baseline="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L="1600200" indent="-228600" algn="l" rtl="0">
              <a:spcBef>
                <a:spcPts val="400"/>
              </a:spcBef>
              <a:buClr>
                <a:schemeClr val="dk2"/>
              </a:buClr>
              <a:buSzPct val="166666"/>
              <a:buFont typeface="Arial"/>
              <a:buChar char="•"/>
              <a:defRPr sz="2000" b="0" i="0" u="none" strike="noStrike" cap="none" baseline="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L="2057400" indent="-228600" algn="l" rtl="0">
              <a:spcBef>
                <a:spcPts val="400"/>
              </a:spcBef>
              <a:buClr>
                <a:schemeClr val="dk2"/>
              </a:buClr>
              <a:buSzPct val="100000"/>
              <a:buFont typeface="Courier New"/>
              <a:buChar char="o"/>
              <a:defRPr sz="2000" b="0" i="0" u="none" strike="noStrike" cap="none" baseline="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L="2514600" indent="-228600" algn="l" rtl="0">
              <a:spcBef>
                <a:spcPts val="400"/>
              </a:spcBef>
              <a:buClr>
                <a:schemeClr val="dk2"/>
              </a:buClr>
              <a:buSzPct val="100000"/>
              <a:buFont typeface="Wingdings"/>
              <a:buChar char="§"/>
              <a:defRPr sz="2000" b="0" i="0" u="none" strike="noStrike" cap="none" baseline="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L="2971800" indent="-228600" algn="l" rtl="0">
              <a:spcBef>
                <a:spcPts val="400"/>
              </a:spcBef>
              <a:buClr>
                <a:schemeClr val="dk2"/>
              </a:buClr>
              <a:buSzPct val="166666"/>
              <a:buFont typeface="Arial"/>
              <a:buChar char="•"/>
              <a:defRPr sz="2000" b="0" i="0" u="none" strike="noStrike" cap="none" baseline="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L="3429000" indent="-228600" algn="l" rtl="0">
              <a:spcBef>
                <a:spcPts val="400"/>
              </a:spcBef>
              <a:buClr>
                <a:schemeClr val="dk2"/>
              </a:buClr>
              <a:buSzPct val="100000"/>
              <a:buFont typeface="Courier New"/>
              <a:buChar char="o"/>
              <a:defRPr sz="2000" b="0" i="0" u="none" strike="noStrike" cap="none" baseline="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L="3886200" indent="-228600" algn="l" rtl="0">
              <a:spcBef>
                <a:spcPts val="400"/>
              </a:spcBef>
              <a:buClr>
                <a:schemeClr val="dk2"/>
              </a:buClr>
              <a:buSzPct val="100000"/>
              <a:buFont typeface="Wingdings"/>
              <a:buChar char="§"/>
              <a:defRPr sz="2000" b="0" i="0" u="none" strike="noStrike" cap="none" baseline="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</p:sldLayoutIdLst>
  <p:txStyles>
    <p:title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2pPr>
    </p:titleStyle>
    <p:body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hape 41"/>
          <p:cNvSpPr txBox="1">
            <a:spLocks noGrp="1"/>
          </p:cNvSpPr>
          <p:nvPr>
            <p:ph type="ctrTitle"/>
          </p:nvPr>
        </p:nvSpPr>
        <p:spPr>
          <a:xfrm>
            <a:off x="1082040" y="1656080"/>
            <a:ext cx="7050900" cy="14700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buNone/>
            </a:pPr>
            <a:r>
              <a:rPr lang="en"/>
              <a:t>Canon</a:t>
            </a:r>
          </a:p>
        </p:txBody>
      </p:sp>
      <p:sp>
        <p:nvSpPr>
          <p:cNvPr id="42" name="Shape 42"/>
          <p:cNvSpPr txBox="1">
            <a:spLocks noGrp="1"/>
          </p:cNvSpPr>
          <p:nvPr>
            <p:ph type="subTitle" idx="1"/>
          </p:nvPr>
        </p:nvSpPr>
        <p:spPr>
          <a:xfrm>
            <a:off x="240632" y="3230880"/>
            <a:ext cx="7877307" cy="9254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buNone/>
            </a:pPr>
            <a:r>
              <a:rPr lang="en" dirty="0"/>
              <a:t>By: Sarah Dixon, Sam Gratton, </a:t>
            </a:r>
            <a:r>
              <a:rPr lang="en-US" dirty="0" err="1" smtClean="0"/>
              <a:t>Darrington</a:t>
            </a:r>
            <a:r>
              <a:rPr lang="en-US" dirty="0" smtClean="0"/>
              <a:t> </a:t>
            </a:r>
            <a:r>
              <a:rPr lang="en-US" dirty="0" err="1" smtClean="0"/>
              <a:t>Altenbern</a:t>
            </a:r>
            <a:r>
              <a:rPr lang="en-US" dirty="0" smtClean="0"/>
              <a:t>, and Paul Hutton</a:t>
            </a:r>
            <a:endParaRPr lang="en" dirty="0"/>
          </a:p>
          <a:p>
            <a:endParaRPr dirty="0"/>
          </a:p>
          <a:p>
            <a:pPr lvl="0" rtl="0">
              <a:buNone/>
            </a:pPr>
            <a:r>
              <a:rPr lang="en" dirty="0"/>
              <a:t>July 15, 2013 </a:t>
            </a:r>
          </a:p>
          <a:p>
            <a:endParaRPr dirty="0"/>
          </a:p>
          <a:p>
            <a:endParaRPr dirty="0"/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Shape 98"/>
          <p:cNvSpPr txBox="1">
            <a:spLocks noGrp="1"/>
          </p:cNvSpPr>
          <p:nvPr>
            <p:ph type="body" idx="1"/>
          </p:nvPr>
        </p:nvSpPr>
        <p:spPr>
          <a:xfrm>
            <a:off x="457200" y="1658990"/>
            <a:ext cx="8229600" cy="48401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431800" rtl="0">
              <a:buClr>
                <a:schemeClr val="dk2"/>
              </a:buClr>
              <a:buSzPct val="166666"/>
              <a:buFont typeface="Arial"/>
              <a:buChar char="•"/>
            </a:pPr>
            <a:r>
              <a:rPr lang="en"/>
              <a:t>Long-standing CSR philosophy</a:t>
            </a:r>
          </a:p>
          <a:p>
            <a:pPr marL="457200" lvl="0" indent="-431800">
              <a:buClr>
                <a:schemeClr val="dk2"/>
              </a:buClr>
              <a:buSzPct val="166666"/>
              <a:buFont typeface="Arial"/>
              <a:buChar char="•"/>
            </a:pPr>
            <a:r>
              <a:rPr lang="en"/>
              <a:t>Reverse path toward corporate responsibility </a:t>
            </a:r>
          </a:p>
        </p:txBody>
      </p:sp>
      <p:sp>
        <p:nvSpPr>
          <p:cNvPr id="99" name="Shape 99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3257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buNone/>
            </a:pPr>
            <a:r>
              <a:rPr lang="en"/>
              <a:t>Conclusion</a:t>
            </a:r>
          </a:p>
        </p:txBody>
      </p:sp>
      <p:sp>
        <p:nvSpPr>
          <p:cNvPr id="100" name="Shape 100"/>
          <p:cNvSpPr/>
          <p:nvPr/>
        </p:nvSpPr>
        <p:spPr>
          <a:xfrm>
            <a:off x="1590725" y="3250800"/>
            <a:ext cx="5962550" cy="3442649"/>
          </a:xfrm>
          <a:prstGeom prst="rect">
            <a:avLst/>
          </a:prstGeom>
          <a:blipFill>
            <a:blip r:embed="rId3"/>
            <a:stretch>
              <a:fillRect/>
            </a:stretch>
          </a:blipFill>
          <a:ln>
            <a:noFill/>
          </a:ln>
        </p:spPr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Shape 47"/>
          <p:cNvSpPr txBox="1">
            <a:spLocks noGrp="1"/>
          </p:cNvSpPr>
          <p:nvPr>
            <p:ph type="body" idx="1"/>
          </p:nvPr>
        </p:nvSpPr>
        <p:spPr>
          <a:xfrm>
            <a:off x="457200" y="1658990"/>
            <a:ext cx="8229600" cy="48401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431800" rtl="0">
              <a:buClr>
                <a:schemeClr val="dk2"/>
              </a:buClr>
              <a:buSzPct val="166666"/>
              <a:buFont typeface="Arial"/>
              <a:buChar char="•"/>
            </a:pPr>
            <a:r>
              <a:rPr lang="en"/>
              <a:t>Background information</a:t>
            </a:r>
          </a:p>
          <a:p>
            <a:pPr marL="457200" lvl="0" indent="-431800" rtl="0">
              <a:buClr>
                <a:schemeClr val="dk2"/>
              </a:buClr>
              <a:buSzPct val="166666"/>
              <a:buFont typeface="Arial"/>
              <a:buChar char="•"/>
            </a:pPr>
            <a:r>
              <a:rPr lang="en"/>
              <a:t>CSR policies and reporting </a:t>
            </a:r>
          </a:p>
          <a:p>
            <a:pPr marL="457200" lvl="0" indent="-431800" rtl="0">
              <a:buClr>
                <a:schemeClr val="dk2"/>
              </a:buClr>
              <a:buSzPct val="166666"/>
              <a:buFont typeface="Arial"/>
              <a:buChar char="•"/>
            </a:pPr>
            <a:r>
              <a:rPr lang="en"/>
              <a:t>Conflicts:</a:t>
            </a:r>
          </a:p>
          <a:p>
            <a:pPr marL="914400" lvl="1" indent="-406400" rtl="0">
              <a:buClr>
                <a:schemeClr val="dk2"/>
              </a:buClr>
              <a:buSzPct val="87500"/>
              <a:buFont typeface="Courier New"/>
              <a:buChar char="o"/>
            </a:pPr>
            <a:r>
              <a:rPr lang="en"/>
              <a:t>Stress-related illness</a:t>
            </a:r>
          </a:p>
          <a:p>
            <a:pPr marL="914400" lvl="1" indent="-406400" rtl="0">
              <a:buClr>
                <a:schemeClr val="dk2"/>
              </a:buClr>
              <a:buSzPct val="87500"/>
              <a:buFont typeface="Courier New"/>
              <a:buChar char="o"/>
            </a:pPr>
            <a:r>
              <a:rPr lang="en"/>
              <a:t>Employee regulations</a:t>
            </a:r>
          </a:p>
          <a:p>
            <a:pPr marL="457200" lvl="0" indent="-431800" rtl="0">
              <a:buClr>
                <a:schemeClr val="dk2"/>
              </a:buClr>
              <a:buSzPct val="166666"/>
              <a:buFont typeface="Arial"/>
              <a:buChar char="•"/>
            </a:pPr>
            <a:r>
              <a:rPr lang="en"/>
              <a:t>Post-conflict policies </a:t>
            </a:r>
          </a:p>
          <a:p>
            <a:pPr marL="457200" lvl="0" indent="-431800" rtl="0">
              <a:buClr>
                <a:schemeClr val="dk2"/>
              </a:buClr>
              <a:buSzPct val="166666"/>
              <a:buFont typeface="Arial"/>
              <a:buChar char="•"/>
            </a:pPr>
            <a:r>
              <a:rPr lang="en"/>
              <a:t>Comparisons </a:t>
            </a:r>
          </a:p>
          <a:p>
            <a:pPr marL="457200" lvl="0" indent="-431800" rtl="0">
              <a:buClr>
                <a:schemeClr val="dk2"/>
              </a:buClr>
              <a:buSzPct val="166666"/>
              <a:buFont typeface="Arial"/>
              <a:buChar char="•"/>
            </a:pPr>
            <a:r>
              <a:rPr lang="en"/>
              <a:t>Limiting factors</a:t>
            </a:r>
          </a:p>
          <a:p>
            <a:pPr marL="457200" lvl="0" indent="-431800" rtl="0">
              <a:buClr>
                <a:schemeClr val="dk2"/>
              </a:buClr>
              <a:buSzPct val="166666"/>
              <a:buFont typeface="Arial"/>
              <a:buChar char="•"/>
            </a:pPr>
            <a:r>
              <a:rPr lang="en"/>
              <a:t>Conclusion </a:t>
            </a:r>
          </a:p>
        </p:txBody>
      </p:sp>
      <p:sp>
        <p:nvSpPr>
          <p:cNvPr id="48" name="Shape 48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3257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buNone/>
            </a:pPr>
            <a:r>
              <a:rPr lang="en"/>
              <a:t>Overview </a:t>
            </a:r>
          </a:p>
        </p:txBody>
      </p:sp>
      <p:sp>
        <p:nvSpPr>
          <p:cNvPr id="49" name="Shape 49"/>
          <p:cNvSpPr/>
          <p:nvPr/>
        </p:nvSpPr>
        <p:spPr>
          <a:xfrm>
            <a:off x="4375326" y="4899700"/>
            <a:ext cx="4311469" cy="1143549"/>
          </a:xfrm>
          <a:prstGeom prst="rect">
            <a:avLst/>
          </a:prstGeom>
          <a:blipFill>
            <a:blip r:embed="rId3"/>
            <a:stretch>
              <a:fillRect/>
            </a:stretch>
          </a:blipFill>
        </p:spPr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 txBox="1">
            <a:spLocks noGrp="1"/>
          </p:cNvSpPr>
          <p:nvPr>
            <p:ph type="body" idx="1"/>
          </p:nvPr>
        </p:nvSpPr>
        <p:spPr>
          <a:xfrm>
            <a:off x="457200" y="1658990"/>
            <a:ext cx="8229600" cy="48401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431800" rtl="0">
              <a:buClr>
                <a:schemeClr val="dk2"/>
              </a:buClr>
              <a:buSzPct val="166666"/>
              <a:buFont typeface="Arial"/>
              <a:buChar char="•"/>
            </a:pPr>
            <a:r>
              <a:rPr lang="en"/>
              <a:t>Headquarters in Japan</a:t>
            </a:r>
          </a:p>
          <a:p>
            <a:pPr marL="457200" lvl="0" indent="-431800" rtl="0">
              <a:buClr>
                <a:schemeClr val="dk2"/>
              </a:buClr>
              <a:buSzPct val="166666"/>
              <a:buFont typeface="Arial"/>
              <a:buChar char="•"/>
            </a:pPr>
            <a:r>
              <a:rPr lang="en"/>
              <a:t>Listed on the NYSE</a:t>
            </a:r>
          </a:p>
          <a:p>
            <a:pPr marL="457200" lvl="0" indent="-431800" rtl="0">
              <a:buClr>
                <a:schemeClr val="dk2"/>
              </a:buClr>
              <a:buSzPct val="166666"/>
              <a:buFont typeface="Arial"/>
              <a:buChar char="•"/>
            </a:pPr>
            <a:r>
              <a:rPr lang="en"/>
              <a:t>Multiple companies form the Canon Group </a:t>
            </a:r>
          </a:p>
          <a:p>
            <a:pPr marL="914400" lvl="1" indent="-406400" rtl="0">
              <a:buClr>
                <a:schemeClr val="dk2"/>
              </a:buClr>
              <a:buSzPct val="87500"/>
              <a:buFont typeface="Courier New"/>
              <a:buChar char="o"/>
            </a:pPr>
            <a:r>
              <a:rPr lang="en"/>
              <a:t>Employs over 190,000 employees </a:t>
            </a:r>
          </a:p>
          <a:p>
            <a:pPr marL="914400" lvl="1" indent="-406400" rtl="0">
              <a:buClr>
                <a:schemeClr val="dk2"/>
              </a:buClr>
              <a:buSzPct val="87500"/>
              <a:buFont typeface="Courier New"/>
              <a:buChar char="o"/>
            </a:pPr>
            <a:r>
              <a:rPr lang="en"/>
              <a:t>Canon Inc. has 26,000 employees alone</a:t>
            </a:r>
          </a:p>
          <a:p>
            <a:pPr marL="457200" lvl="0" indent="-431800" rtl="0">
              <a:buClr>
                <a:schemeClr val="dk2"/>
              </a:buClr>
              <a:buSzPct val="166666"/>
              <a:buFont typeface="Arial"/>
              <a:buChar char="•"/>
            </a:pPr>
            <a:r>
              <a:rPr lang="en"/>
              <a:t>Consistently granted patents</a:t>
            </a:r>
          </a:p>
          <a:p>
            <a:pPr marL="457200" lvl="0" indent="-431800">
              <a:buClr>
                <a:schemeClr val="dk2"/>
              </a:buClr>
              <a:buSzPct val="166666"/>
              <a:buFont typeface="Arial"/>
              <a:buChar char="•"/>
            </a:pPr>
            <a:r>
              <a:rPr lang="en"/>
              <a:t>In 2010, Canon's net sales were ~$45,764 million </a:t>
            </a:r>
          </a:p>
        </p:txBody>
      </p:sp>
      <p:sp>
        <p:nvSpPr>
          <p:cNvPr id="55" name="Shape 55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3257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buNone/>
            </a:pPr>
            <a:r>
              <a:rPr lang="en"/>
              <a:t>Background Information</a:t>
            </a: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hape 60"/>
          <p:cNvSpPr txBox="1">
            <a:spLocks noGrp="1"/>
          </p:cNvSpPr>
          <p:nvPr>
            <p:ph type="body" idx="1"/>
          </p:nvPr>
        </p:nvSpPr>
        <p:spPr>
          <a:xfrm>
            <a:off x="295475" y="1537100"/>
            <a:ext cx="5498100" cy="48401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419100" rtl="0">
              <a:buClr>
                <a:schemeClr val="dk2"/>
              </a:buClr>
              <a:buSzPct val="178571"/>
              <a:buFont typeface="Arial"/>
              <a:buChar char="•"/>
            </a:pPr>
            <a:r>
              <a:rPr lang="en" sz="2800"/>
              <a:t>Based off the </a:t>
            </a:r>
            <a:r>
              <a:rPr lang="en" sz="2800" i="1"/>
              <a:t>kyosei </a:t>
            </a:r>
            <a:r>
              <a:rPr lang="en" sz="2800"/>
              <a:t>philosophy</a:t>
            </a:r>
          </a:p>
          <a:p>
            <a:pPr marL="914400" lvl="1" indent="-419100" rtl="0">
              <a:buClr>
                <a:schemeClr val="dk2"/>
              </a:buClr>
              <a:buSzPct val="93750"/>
              <a:buFont typeface="Courier New"/>
              <a:buChar char="o"/>
            </a:pPr>
            <a:r>
              <a:rPr lang="en"/>
              <a:t>"living and working together for the common good"</a:t>
            </a:r>
          </a:p>
          <a:p>
            <a:pPr marL="457200" lvl="0" indent="-419100" rtl="0">
              <a:buClr>
                <a:schemeClr val="dk2"/>
              </a:buClr>
              <a:buSzPct val="178571"/>
              <a:buFont typeface="Arial"/>
              <a:buChar char="•"/>
            </a:pPr>
            <a:r>
              <a:rPr lang="en" sz="2800"/>
              <a:t>Follows the GRI Sustainability Reporting Guidelines, 2006</a:t>
            </a:r>
          </a:p>
          <a:p>
            <a:pPr marL="457200" lvl="0" indent="-419100" rtl="0">
              <a:buClr>
                <a:schemeClr val="dk2"/>
              </a:buClr>
              <a:buSzPct val="178571"/>
              <a:buFont typeface="Arial"/>
              <a:buChar char="•"/>
            </a:pPr>
            <a:r>
              <a:rPr lang="en" sz="2800"/>
              <a:t>Values keeping the public informed</a:t>
            </a:r>
          </a:p>
          <a:p>
            <a:pPr marL="457200" lvl="0" indent="-419100">
              <a:buClr>
                <a:schemeClr val="dk2"/>
              </a:buClr>
              <a:buSzPct val="178571"/>
              <a:buFont typeface="Arial"/>
              <a:buChar char="•"/>
            </a:pPr>
            <a:r>
              <a:rPr lang="en" sz="2800"/>
              <a:t>"Cradle-to-Cradle" philosophy</a:t>
            </a:r>
            <a:r>
              <a:rPr lang="en" sz="3000"/>
              <a:t> </a:t>
            </a:r>
          </a:p>
        </p:txBody>
      </p:sp>
      <p:sp>
        <p:nvSpPr>
          <p:cNvPr id="61" name="Shape 61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3257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buNone/>
            </a:pPr>
            <a:r>
              <a:rPr lang="en"/>
              <a:t>CSR Policies and Reporting </a:t>
            </a:r>
          </a:p>
        </p:txBody>
      </p:sp>
      <p:sp>
        <p:nvSpPr>
          <p:cNvPr id="62" name="Shape 62"/>
          <p:cNvSpPr/>
          <p:nvPr/>
        </p:nvSpPr>
        <p:spPr>
          <a:xfrm>
            <a:off x="5614575" y="1949725"/>
            <a:ext cx="3467074" cy="3429650"/>
          </a:xfrm>
          <a:prstGeom prst="rect">
            <a:avLst/>
          </a:prstGeom>
          <a:blipFill>
            <a:blip r:embed="rId3"/>
            <a:stretch>
              <a:fillRect/>
            </a:stretch>
          </a:blipFill>
          <a:ln>
            <a:noFill/>
          </a:ln>
        </p:spPr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 txBox="1">
            <a:spLocks noGrp="1"/>
          </p:cNvSpPr>
          <p:nvPr>
            <p:ph type="body" idx="1"/>
          </p:nvPr>
        </p:nvSpPr>
        <p:spPr>
          <a:xfrm>
            <a:off x="457200" y="1658990"/>
            <a:ext cx="8229600" cy="48401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431800" rtl="0">
              <a:buClr>
                <a:schemeClr val="dk2"/>
              </a:buClr>
              <a:buSzPct val="166666"/>
              <a:buFont typeface="Arial"/>
              <a:buChar char="•"/>
            </a:pPr>
            <a:r>
              <a:rPr lang="en"/>
              <a:t>Canon Electronics Inc. </a:t>
            </a:r>
          </a:p>
          <a:p>
            <a:pPr marL="457200" lvl="0" indent="-431800" rtl="0">
              <a:buClr>
                <a:schemeClr val="dk2"/>
              </a:buClr>
              <a:buSzPct val="166666"/>
              <a:buFont typeface="Arial"/>
              <a:buChar char="•"/>
            </a:pPr>
            <a:r>
              <a:rPr lang="en"/>
              <a:t>Demands for standing and walking at a certain pace </a:t>
            </a:r>
          </a:p>
          <a:p>
            <a:pPr marL="457200" lvl="0" indent="-431800">
              <a:buClr>
                <a:schemeClr val="dk2"/>
              </a:buClr>
              <a:buSzPct val="166666"/>
              <a:buFont typeface="Arial"/>
              <a:buChar char="•"/>
            </a:pPr>
            <a:r>
              <a:rPr lang="en"/>
              <a:t>Necessity for good management </a:t>
            </a:r>
          </a:p>
        </p:txBody>
      </p:sp>
      <p:sp>
        <p:nvSpPr>
          <p:cNvPr id="74" name="Shape 74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3257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buNone/>
            </a:pPr>
            <a:r>
              <a:rPr lang="en"/>
              <a:t>Conflict: Employee Regulations </a:t>
            </a:r>
          </a:p>
        </p:txBody>
      </p:sp>
      <p:sp>
        <p:nvSpPr>
          <p:cNvPr id="75" name="Shape 75"/>
          <p:cNvSpPr/>
          <p:nvPr/>
        </p:nvSpPr>
        <p:spPr>
          <a:xfrm>
            <a:off x="2498525" y="3755500"/>
            <a:ext cx="4146949" cy="2743699"/>
          </a:xfrm>
          <a:prstGeom prst="rect">
            <a:avLst/>
          </a:prstGeom>
          <a:blipFill>
            <a:blip r:embed="rId3"/>
            <a:stretch>
              <a:fillRect/>
            </a:stretch>
          </a:blipFill>
        </p:spPr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Shape 67"/>
          <p:cNvSpPr txBox="1">
            <a:spLocks noGrp="1"/>
          </p:cNvSpPr>
          <p:nvPr>
            <p:ph type="body" idx="1"/>
          </p:nvPr>
        </p:nvSpPr>
        <p:spPr>
          <a:xfrm>
            <a:off x="457200" y="1658990"/>
            <a:ext cx="8229600" cy="48401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431800" rtl="0">
              <a:buClr>
                <a:schemeClr val="dk2"/>
              </a:buClr>
              <a:buSzPct val="166666"/>
              <a:buFont typeface="Arial"/>
              <a:buChar char="•"/>
            </a:pPr>
            <a:r>
              <a:rPr lang="en" dirty="0"/>
              <a:t>Branch in Canon Denmark</a:t>
            </a:r>
          </a:p>
          <a:p>
            <a:pPr marL="457200" lvl="0" indent="-431800" rtl="0">
              <a:buClr>
                <a:schemeClr val="dk2"/>
              </a:buClr>
              <a:buSzPct val="166666"/>
              <a:buFont typeface="Arial"/>
              <a:buChar char="•"/>
            </a:pPr>
            <a:r>
              <a:rPr lang="en" dirty="0"/>
              <a:t>Result of changes in organization and increasing pressure to perform</a:t>
            </a:r>
          </a:p>
          <a:p>
            <a:pPr marL="457200" lvl="0" indent="-431800" rtl="0">
              <a:buClr>
                <a:schemeClr val="dk2"/>
              </a:buClr>
              <a:buSzPct val="166666"/>
              <a:buFont typeface="Arial"/>
              <a:buChar char="•"/>
            </a:pPr>
            <a:r>
              <a:rPr lang="en" dirty="0"/>
              <a:t>Led to development of a stress-reducing policy</a:t>
            </a:r>
          </a:p>
          <a:p>
            <a:pPr marL="914400" lvl="1" indent="-406400" rtl="0">
              <a:buClr>
                <a:schemeClr val="dk2"/>
              </a:buClr>
              <a:buSzPct val="87500"/>
              <a:buFont typeface="Courier New"/>
              <a:buChar char="o"/>
            </a:pPr>
            <a:r>
              <a:rPr lang="en" dirty="0"/>
              <a:t>Anti-smoking act</a:t>
            </a:r>
          </a:p>
          <a:p>
            <a:pPr marL="914400" lvl="1" indent="-406400" rtl="0">
              <a:buClr>
                <a:schemeClr val="dk2"/>
              </a:buClr>
              <a:buSzPct val="87500"/>
              <a:buFont typeface="Courier New"/>
              <a:buChar char="o"/>
            </a:pPr>
            <a:r>
              <a:rPr lang="en"/>
              <a:t>demands for changes to existing policies</a:t>
            </a:r>
          </a:p>
          <a:p>
            <a:pPr marL="457200" lvl="0" indent="-431800" rtl="0">
              <a:buClr>
                <a:schemeClr val="dk2"/>
              </a:buClr>
              <a:buSzPct val="166666"/>
              <a:buFont typeface="Arial"/>
              <a:buChar char="•"/>
            </a:pPr>
            <a:r>
              <a:rPr lang="en" dirty="0"/>
              <a:t>Global outlook</a:t>
            </a:r>
          </a:p>
          <a:p>
            <a:endParaRPr dirty="0"/>
          </a:p>
        </p:txBody>
      </p:sp>
      <p:sp>
        <p:nvSpPr>
          <p:cNvPr id="68" name="Shape 68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3257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buNone/>
            </a:pPr>
            <a:r>
              <a:rPr lang="en"/>
              <a:t>Conflict: Stress-Related Illness</a:t>
            </a: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Shape 80"/>
          <p:cNvSpPr txBox="1">
            <a:spLocks noGrp="1"/>
          </p:cNvSpPr>
          <p:nvPr>
            <p:ph type="body" idx="1"/>
          </p:nvPr>
        </p:nvSpPr>
        <p:spPr>
          <a:xfrm>
            <a:off x="457200" y="1658990"/>
            <a:ext cx="8229600" cy="48401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431800" rtl="0">
              <a:buClr>
                <a:schemeClr val="dk2"/>
              </a:buClr>
              <a:buSzPct val="166666"/>
              <a:buFont typeface="Arial"/>
              <a:buChar char="•"/>
            </a:pPr>
            <a:r>
              <a:rPr lang="en"/>
              <a:t>'Health First' as a Guiding Principle</a:t>
            </a:r>
          </a:p>
          <a:p>
            <a:pPr marL="457200" lvl="0" indent="-431800" rtl="0">
              <a:buClr>
                <a:schemeClr val="dk2"/>
              </a:buClr>
              <a:buSzPct val="166666"/>
              <a:buFont typeface="Arial"/>
              <a:buChar char="•"/>
            </a:pPr>
            <a:r>
              <a:rPr lang="en"/>
              <a:t>Shift from reactive to proactive management</a:t>
            </a:r>
          </a:p>
          <a:p>
            <a:pPr marL="457200" lvl="0" indent="-431800" rtl="0">
              <a:buClr>
                <a:schemeClr val="dk2"/>
              </a:buClr>
              <a:buSzPct val="166666"/>
              <a:buFont typeface="Arial"/>
              <a:buChar char="•"/>
            </a:pPr>
            <a:r>
              <a:rPr lang="en"/>
              <a:t>Improvement of employee treatment</a:t>
            </a:r>
          </a:p>
          <a:p>
            <a:pPr marL="914400" lvl="1" indent="-406400" rtl="0">
              <a:buClr>
                <a:schemeClr val="dk2"/>
              </a:buClr>
              <a:buSzPct val="87500"/>
              <a:buFont typeface="Courier New"/>
              <a:buChar char="o"/>
            </a:pPr>
            <a:r>
              <a:rPr lang="en"/>
              <a:t>no-overtime days</a:t>
            </a:r>
          </a:p>
          <a:p>
            <a:pPr marL="914400" lvl="1" indent="-406400" rtl="0">
              <a:buClr>
                <a:schemeClr val="dk2"/>
              </a:buClr>
              <a:buSzPct val="87500"/>
              <a:buFont typeface="Courier New"/>
              <a:buChar char="o"/>
            </a:pPr>
            <a:r>
              <a:rPr lang="en"/>
              <a:t>re-hire retirement employees</a:t>
            </a:r>
          </a:p>
          <a:p>
            <a:pPr marL="914400" lvl="1" indent="-406400" rtl="0">
              <a:buClr>
                <a:schemeClr val="dk2"/>
              </a:buClr>
              <a:buSzPct val="87500"/>
              <a:buFont typeface="Courier New"/>
              <a:buChar char="o"/>
            </a:pPr>
            <a:r>
              <a:rPr lang="en"/>
              <a:t>better employee health </a:t>
            </a:r>
          </a:p>
          <a:p>
            <a:pPr marL="457200" lvl="0" indent="-431800">
              <a:buClr>
                <a:schemeClr val="dk2"/>
              </a:buClr>
              <a:buSzPct val="166666"/>
              <a:buFont typeface="Arial"/>
              <a:buChar char="•"/>
            </a:pPr>
            <a:r>
              <a:rPr lang="en"/>
              <a:t>Reports on intellectual improvement rather than basic needs</a:t>
            </a:r>
          </a:p>
        </p:txBody>
      </p:sp>
      <p:sp>
        <p:nvSpPr>
          <p:cNvPr id="81" name="Shape 81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3257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buNone/>
            </a:pPr>
            <a:r>
              <a:rPr lang="en"/>
              <a:t>Post-Conflict Policies</a:t>
            </a: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457200" y="1658990"/>
            <a:ext cx="8229600" cy="48401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431800" rtl="0">
              <a:buClr>
                <a:schemeClr val="dk2"/>
              </a:buClr>
              <a:buSzPct val="166666"/>
              <a:buFont typeface="Arial"/>
              <a:buChar char="•"/>
            </a:pPr>
            <a:r>
              <a:rPr lang="en"/>
              <a:t>Longest history of implementing CSR policies</a:t>
            </a:r>
          </a:p>
          <a:p>
            <a:pPr marL="457200" lvl="0" indent="-431800" rtl="0">
              <a:buClr>
                <a:schemeClr val="dk2"/>
              </a:buClr>
              <a:buSzPct val="166666"/>
              <a:buFont typeface="Arial"/>
              <a:buChar char="•"/>
            </a:pPr>
            <a:r>
              <a:rPr lang="en"/>
              <a:t>Least-serious problems of the four studied</a:t>
            </a:r>
          </a:p>
          <a:p>
            <a:pPr marL="457200" lvl="0" indent="-431800" rtl="0">
              <a:buClr>
                <a:schemeClr val="dk2"/>
              </a:buClr>
              <a:buSzPct val="166666"/>
              <a:buFont typeface="Arial"/>
              <a:buChar char="•"/>
            </a:pPr>
            <a:r>
              <a:rPr lang="en"/>
              <a:t>Higher assessment standards concerning employees</a:t>
            </a:r>
          </a:p>
          <a:p>
            <a:pPr marL="457200" lvl="0" indent="-431800" rtl="0">
              <a:buClr>
                <a:schemeClr val="dk2"/>
              </a:buClr>
              <a:buSzPct val="166666"/>
              <a:buFont typeface="Arial"/>
              <a:buChar char="•"/>
            </a:pPr>
            <a:r>
              <a:rPr lang="en"/>
              <a:t>Response to conflicts is more proactive</a:t>
            </a:r>
          </a:p>
          <a:p>
            <a:pPr marL="457200" lvl="0" indent="-431800" rtl="0">
              <a:buClr>
                <a:schemeClr val="dk2"/>
              </a:buClr>
              <a:buSzPct val="166666"/>
              <a:buFont typeface="Arial"/>
              <a:buChar char="•"/>
            </a:pPr>
            <a:r>
              <a:rPr lang="en"/>
              <a:t>Conflicting sustainability reports</a:t>
            </a:r>
          </a:p>
        </p:txBody>
      </p:sp>
      <p:sp>
        <p:nvSpPr>
          <p:cNvPr id="87" name="Shape 87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3257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buNone/>
            </a:pPr>
            <a:r>
              <a:rPr lang="en"/>
              <a:t>Comparisons</a:t>
            </a: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 txBox="1">
            <a:spLocks noGrp="1"/>
          </p:cNvSpPr>
          <p:nvPr>
            <p:ph type="body" idx="1"/>
          </p:nvPr>
        </p:nvSpPr>
        <p:spPr>
          <a:xfrm>
            <a:off x="457200" y="1658990"/>
            <a:ext cx="8229600" cy="48401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431800" rtl="0">
              <a:buClr>
                <a:schemeClr val="dk2"/>
              </a:buClr>
              <a:buSzPct val="166666"/>
              <a:buFont typeface="Arial"/>
              <a:buChar char="•"/>
            </a:pPr>
            <a:r>
              <a:rPr lang="en"/>
              <a:t>Language barrier</a:t>
            </a:r>
          </a:p>
          <a:p>
            <a:pPr marL="457200" lvl="0" indent="-431800" rtl="0">
              <a:buClr>
                <a:schemeClr val="dk2"/>
              </a:buClr>
              <a:buSzPct val="166666"/>
              <a:buFont typeface="Arial"/>
              <a:buChar char="•"/>
            </a:pPr>
            <a:r>
              <a:rPr lang="en"/>
              <a:t>Few articles on conflicts</a:t>
            </a:r>
          </a:p>
          <a:p>
            <a:pPr marL="914400" lvl="1" indent="-406400" rtl="0">
              <a:buClr>
                <a:schemeClr val="dk2"/>
              </a:buClr>
              <a:buSzPct val="87500"/>
              <a:buFont typeface="Courier New"/>
              <a:buChar char="o"/>
            </a:pPr>
            <a:r>
              <a:rPr lang="en"/>
              <a:t>lacks official reports</a:t>
            </a:r>
          </a:p>
          <a:p>
            <a:pPr marL="457200" lvl="0" indent="-431800" rtl="0">
              <a:buClr>
                <a:schemeClr val="dk2"/>
              </a:buClr>
              <a:buSzPct val="166666"/>
              <a:buFont typeface="Arial"/>
              <a:buChar char="•"/>
            </a:pPr>
            <a:r>
              <a:rPr lang="en"/>
              <a:t>Conflicts do not result in large media attention</a:t>
            </a:r>
          </a:p>
        </p:txBody>
      </p:sp>
      <p:sp>
        <p:nvSpPr>
          <p:cNvPr id="93" name="Shape 93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3257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buNone/>
            </a:pPr>
            <a:r>
              <a:rPr lang="en"/>
              <a:t>Limiting Factors</a:t>
            </a: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>
  <a:themeElements>
    <a:clrScheme name="Custom 506">
      <a:dk1>
        <a:srgbClr val="000000"/>
      </a:dk1>
      <a:lt1>
        <a:srgbClr val="FFFFFF"/>
      </a:lt1>
      <a:dk2>
        <a:srgbClr val="00387E"/>
      </a:dk2>
      <a:lt2>
        <a:srgbClr val="C6DFFF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387E"/>
      </a:hlink>
      <a:folHlink>
        <a:srgbClr val="969696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200</TotalTime>
  <Words>483</Words>
  <Application>Microsoft Macintosh PowerPoint</Application>
  <PresentationFormat>On-screen Show (4:3)</PresentationFormat>
  <Paragraphs>83</Paragraphs>
  <Slides>10</Slides>
  <Notes>10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/>
      <vt:lpstr>Canon</vt:lpstr>
      <vt:lpstr>Overview </vt:lpstr>
      <vt:lpstr>Background Information</vt:lpstr>
      <vt:lpstr>CSR Policies and Reporting </vt:lpstr>
      <vt:lpstr>Conflict: Employee Regulations </vt:lpstr>
      <vt:lpstr>Conflict: Stress-Related Illness</vt:lpstr>
      <vt:lpstr>Post-Conflict Policies</vt:lpstr>
      <vt:lpstr>Comparisons</vt:lpstr>
      <vt:lpstr>Limiting Factors</vt:lpstr>
      <vt:lpstr>Conclusion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Canon</dc:title>
  <cp:lastModifiedBy>Sarah Dixon</cp:lastModifiedBy>
  <cp:revision>2</cp:revision>
  <dcterms:created xsi:type="dcterms:W3CDTF">2013-07-15T11:30:08Z</dcterms:created>
  <dcterms:modified xsi:type="dcterms:W3CDTF">2013-07-15T14:51:36Z</dcterms:modified>
</cp:coreProperties>
</file>