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57" r:id="rId4"/>
    <p:sldId id="258" r:id="rId5"/>
    <p:sldId id="259" r:id="rId6"/>
    <p:sldId id="260" r:id="rId7"/>
    <p:sldId id="261"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402"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E8388DE-710A-41BD-BDDC-0810DADD9B38}" type="datetimeFigureOut">
              <a:rPr lang="en-US" smtClean="0"/>
              <a:t>7/14/2013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556EDB-489B-4B64-8242-9FAED7B239B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8388DE-710A-41BD-BDDC-0810DADD9B38}" type="datetimeFigureOut">
              <a:rPr lang="en-US" smtClean="0"/>
              <a:t>7/14/2013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556EDB-489B-4B64-8242-9FAED7B239B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8388DE-710A-41BD-BDDC-0810DADD9B38}" type="datetimeFigureOut">
              <a:rPr lang="en-US" smtClean="0"/>
              <a:t>7/14/2013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556EDB-489B-4B64-8242-9FAED7B239B6}"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8388DE-710A-41BD-BDDC-0810DADD9B38}" type="datetimeFigureOut">
              <a:rPr lang="en-US" smtClean="0"/>
              <a:t>7/14/2013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556EDB-489B-4B64-8242-9FAED7B239B6}"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8388DE-710A-41BD-BDDC-0810DADD9B38}" type="datetimeFigureOut">
              <a:rPr lang="en-US" smtClean="0"/>
              <a:t>7/14/2013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556EDB-489B-4B64-8242-9FAED7B239B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8E8388DE-710A-41BD-BDDC-0810DADD9B38}" type="datetimeFigureOut">
              <a:rPr lang="en-US" smtClean="0"/>
              <a:t>7/14/2013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556EDB-489B-4B64-8242-9FAED7B239B6}"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E8388DE-710A-41BD-BDDC-0810DADD9B38}" type="datetimeFigureOut">
              <a:rPr lang="en-US" smtClean="0"/>
              <a:t>7/14/2013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556EDB-489B-4B64-8242-9FAED7B239B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8388DE-710A-41BD-BDDC-0810DADD9B38}" type="datetimeFigureOut">
              <a:rPr lang="en-US" smtClean="0"/>
              <a:t>7/14/2013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556EDB-489B-4B64-8242-9FAED7B239B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8E8388DE-710A-41BD-BDDC-0810DADD9B38}" type="datetimeFigureOut">
              <a:rPr lang="en-US" smtClean="0"/>
              <a:t>7/14/2013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556EDB-489B-4B64-8242-9FAED7B239B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8E8388DE-710A-41BD-BDDC-0810DADD9B38}" type="datetimeFigureOut">
              <a:rPr lang="en-US" smtClean="0"/>
              <a:t>7/14/2013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556EDB-489B-4B64-8242-9FAED7B239B6}"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8388DE-710A-41BD-BDDC-0810DADD9B38}" type="datetimeFigureOut">
              <a:rPr lang="en-US" smtClean="0"/>
              <a:t>7/14/2013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556EDB-489B-4B64-8242-9FAED7B239B6}"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8E8388DE-710A-41BD-BDDC-0810DADD9B38}" type="datetimeFigureOut">
              <a:rPr lang="en-US" smtClean="0"/>
              <a:t>7/14/2013</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DF556EDB-489B-4B64-8242-9FAED7B239B6}"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Apple Inc.</a:t>
            </a:r>
            <a:endParaRPr lang="en-US" dirty="0"/>
          </a:p>
        </p:txBody>
      </p:sp>
      <p:sp>
        <p:nvSpPr>
          <p:cNvPr id="3" name="Subtitle 2"/>
          <p:cNvSpPr>
            <a:spLocks noGrp="1"/>
          </p:cNvSpPr>
          <p:nvPr>
            <p:ph type="subTitle" idx="1"/>
          </p:nvPr>
        </p:nvSpPr>
        <p:spPr>
          <a:xfrm>
            <a:off x="1371600" y="3886200"/>
            <a:ext cx="6400800" cy="2438400"/>
          </a:xfrm>
        </p:spPr>
        <p:txBody>
          <a:bodyPr/>
          <a:lstStyle/>
          <a:p>
            <a:r>
              <a:rPr lang="en-US" dirty="0" smtClean="0"/>
              <a:t>Ryan Beard</a:t>
            </a:r>
          </a:p>
          <a:p>
            <a:r>
              <a:rPr lang="en-US" dirty="0" smtClean="0"/>
              <a:t>Kristina Bernhard</a:t>
            </a:r>
          </a:p>
          <a:p>
            <a:r>
              <a:rPr lang="en-US" dirty="0" smtClean="0"/>
              <a:t>Sam Olson</a:t>
            </a:r>
          </a:p>
          <a:p>
            <a:r>
              <a:rPr lang="en-US" dirty="0" smtClean="0"/>
              <a:t>Kathleen Sweeney</a:t>
            </a:r>
            <a:endParaRPr lang="en-US" dirty="0"/>
          </a:p>
        </p:txBody>
      </p:sp>
    </p:spTree>
    <p:extLst>
      <p:ext uri="{BB962C8B-B14F-4D97-AF65-F5344CB8AC3E}">
        <p14:creationId xmlns:p14="http://schemas.microsoft.com/office/powerpoint/2010/main" val="4733272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Corporate Social Responsibility</a:t>
            </a:r>
          </a:p>
          <a:p>
            <a:pPr lvl="1"/>
            <a:r>
              <a:rPr lang="en-US" dirty="0" smtClean="0"/>
              <a:t>the responsibility of enterprises for their impacts on society</a:t>
            </a:r>
          </a:p>
          <a:p>
            <a:pPr lvl="1"/>
            <a:r>
              <a:rPr lang="en-US" dirty="0" smtClean="0"/>
              <a:t>Four aspects: economic, legal, ethical, philanthropic</a:t>
            </a:r>
          </a:p>
          <a:p>
            <a:endParaRPr lang="en-US" dirty="0"/>
          </a:p>
        </p:txBody>
      </p:sp>
      <p:sp>
        <p:nvSpPr>
          <p:cNvPr id="3" name="Title 2"/>
          <p:cNvSpPr>
            <a:spLocks noGrp="1"/>
          </p:cNvSpPr>
          <p:nvPr>
            <p:ph type="title"/>
          </p:nvPr>
        </p:nvSpPr>
        <p:spPr/>
        <p:txBody>
          <a:bodyPr/>
          <a:lstStyle/>
          <a:p>
            <a:r>
              <a:rPr lang="en-US" dirty="0" smtClean="0"/>
              <a:t>CSR</a:t>
            </a:r>
            <a:endParaRPr lang="en-US" dirty="0"/>
          </a:p>
        </p:txBody>
      </p:sp>
    </p:spTree>
    <p:extLst>
      <p:ext uri="{BB962C8B-B14F-4D97-AF65-F5344CB8AC3E}">
        <p14:creationId xmlns:p14="http://schemas.microsoft.com/office/powerpoint/2010/main" val="8076746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Established in 1977</a:t>
            </a:r>
          </a:p>
          <a:p>
            <a:r>
              <a:rPr lang="en-US" dirty="0" smtClean="0"/>
              <a:t>World leader in producing innovative electronic goods and technology</a:t>
            </a:r>
          </a:p>
          <a:p>
            <a:r>
              <a:rPr lang="en-US" dirty="0" smtClean="0"/>
              <a:t>60,400 full-time and about 3,000 temporary employees and contractors</a:t>
            </a:r>
          </a:p>
          <a:p>
            <a:r>
              <a:rPr lang="en-US" dirty="0" smtClean="0"/>
              <a:t>Outsourcing through manufacturing overseas</a:t>
            </a:r>
          </a:p>
          <a:p>
            <a:pPr lvl="1"/>
            <a:r>
              <a:rPr lang="en-US" dirty="0" smtClean="0"/>
              <a:t>Most factories located in Asia</a:t>
            </a:r>
          </a:p>
        </p:txBody>
      </p:sp>
      <p:sp>
        <p:nvSpPr>
          <p:cNvPr id="3" name="Title 2"/>
          <p:cNvSpPr>
            <a:spLocks noGrp="1"/>
          </p:cNvSpPr>
          <p:nvPr>
            <p:ph type="title"/>
          </p:nvPr>
        </p:nvSpPr>
        <p:spPr/>
        <p:txBody>
          <a:bodyPr/>
          <a:lstStyle/>
          <a:p>
            <a:r>
              <a:rPr lang="en-US" dirty="0" smtClean="0"/>
              <a:t>Profile</a:t>
            </a:r>
            <a:endParaRPr lang="en-US" dirty="0"/>
          </a:p>
        </p:txBody>
      </p:sp>
    </p:spTree>
    <p:extLst>
      <p:ext uri="{BB962C8B-B14F-4D97-AF65-F5344CB8AC3E}">
        <p14:creationId xmlns:p14="http://schemas.microsoft.com/office/powerpoint/2010/main" val="234530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Form 10-K annual report available on website</a:t>
            </a:r>
          </a:p>
          <a:p>
            <a:pPr lvl="1"/>
            <a:r>
              <a:rPr lang="en-US" dirty="0"/>
              <a:t>Business conduct policy: “Apple conducts business ethically, honestly, and in full compliance with all laws and regulations. This applies to every business decision in every area of the company worldwide</a:t>
            </a:r>
            <a:r>
              <a:rPr lang="en-US" dirty="0" smtClean="0"/>
              <a:t>.”</a:t>
            </a:r>
          </a:p>
          <a:p>
            <a:r>
              <a:rPr lang="en-US" dirty="0" smtClean="0"/>
              <a:t>Supplier Responsibility Website</a:t>
            </a:r>
          </a:p>
          <a:p>
            <a:pPr lvl="1"/>
            <a:r>
              <a:rPr lang="en-US" dirty="0" smtClean="0"/>
              <a:t>“highest standard of social responsibility”</a:t>
            </a:r>
          </a:p>
          <a:p>
            <a:pPr lvl="1"/>
            <a:r>
              <a:rPr lang="en-US" dirty="0" smtClean="0"/>
              <a:t>“safe working conditions”</a:t>
            </a:r>
          </a:p>
          <a:p>
            <a:pPr lvl="1"/>
            <a:r>
              <a:rPr lang="en-US" dirty="0" smtClean="0"/>
              <a:t>“treat workers with dignity and respect”</a:t>
            </a:r>
          </a:p>
          <a:p>
            <a:pPr lvl="1"/>
            <a:r>
              <a:rPr lang="en-US" dirty="0" smtClean="0"/>
              <a:t>“use environmentally responsible manufacturing processes”</a:t>
            </a:r>
            <a:endParaRPr lang="en-US" dirty="0"/>
          </a:p>
          <a:p>
            <a:pPr lvl="1"/>
            <a:endParaRPr lang="en-US" dirty="0" smtClean="0"/>
          </a:p>
        </p:txBody>
      </p:sp>
      <p:sp>
        <p:nvSpPr>
          <p:cNvPr id="3" name="Title 2"/>
          <p:cNvSpPr>
            <a:spLocks noGrp="1"/>
          </p:cNvSpPr>
          <p:nvPr>
            <p:ph type="title"/>
          </p:nvPr>
        </p:nvSpPr>
        <p:spPr/>
        <p:txBody>
          <a:bodyPr/>
          <a:lstStyle/>
          <a:p>
            <a:r>
              <a:rPr lang="en-US" dirty="0" smtClean="0"/>
              <a:t>CSR Policies and Reporting</a:t>
            </a:r>
            <a:endParaRPr lang="en-US" dirty="0"/>
          </a:p>
        </p:txBody>
      </p:sp>
    </p:spTree>
    <p:extLst>
      <p:ext uri="{BB962C8B-B14F-4D97-AF65-F5344CB8AC3E}">
        <p14:creationId xmlns:p14="http://schemas.microsoft.com/office/powerpoint/2010/main" val="30281404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err="1"/>
              <a:t>Foxconn</a:t>
            </a:r>
            <a:endParaRPr lang="en-US" dirty="0"/>
          </a:p>
          <a:p>
            <a:pPr lvl="1"/>
            <a:r>
              <a:rPr lang="en-US" dirty="0"/>
              <a:t>largest contracted electronics manufacturer in the world</a:t>
            </a:r>
          </a:p>
          <a:p>
            <a:pPr lvl="1"/>
            <a:r>
              <a:rPr lang="en-US" dirty="0"/>
              <a:t>Workers live and work inside the complex</a:t>
            </a:r>
          </a:p>
          <a:p>
            <a:pPr lvl="1"/>
            <a:r>
              <a:rPr lang="en-US" dirty="0"/>
              <a:t>Workers have excessively long working hours and discrimination of Chinese workers by Taiwanese superiors </a:t>
            </a:r>
          </a:p>
          <a:p>
            <a:r>
              <a:rPr lang="en-US" dirty="0" smtClean="0"/>
              <a:t>2009-2010</a:t>
            </a:r>
          </a:p>
          <a:p>
            <a:pPr lvl="1"/>
            <a:r>
              <a:rPr lang="en-US" dirty="0"/>
              <a:t>13 workers committed suicide </a:t>
            </a:r>
          </a:p>
          <a:p>
            <a:pPr lvl="1"/>
            <a:r>
              <a:rPr lang="en-US" dirty="0"/>
              <a:t>Related to internal management – military style approach</a:t>
            </a:r>
          </a:p>
          <a:p>
            <a:pPr lvl="1"/>
            <a:r>
              <a:rPr lang="en-US" dirty="0"/>
              <a:t>Not all employees are </a:t>
            </a:r>
            <a:r>
              <a:rPr lang="en-US" dirty="0" smtClean="0"/>
              <a:t>dissatisfied</a:t>
            </a:r>
          </a:p>
          <a:p>
            <a:r>
              <a:rPr lang="en-US" dirty="0" smtClean="0"/>
              <a:t>91 underage workers </a:t>
            </a:r>
          </a:p>
          <a:p>
            <a:pPr marL="301943" lvl="1" indent="0">
              <a:buNone/>
            </a:pPr>
            <a:endParaRPr lang="en-US" dirty="0" smtClean="0"/>
          </a:p>
          <a:p>
            <a:pPr marL="301943" lvl="1" indent="0">
              <a:buNone/>
            </a:pPr>
            <a:endParaRPr lang="en-US" dirty="0"/>
          </a:p>
        </p:txBody>
      </p:sp>
      <p:sp>
        <p:nvSpPr>
          <p:cNvPr id="3" name="Title 2"/>
          <p:cNvSpPr>
            <a:spLocks noGrp="1"/>
          </p:cNvSpPr>
          <p:nvPr>
            <p:ph type="title"/>
          </p:nvPr>
        </p:nvSpPr>
        <p:spPr/>
        <p:txBody>
          <a:bodyPr>
            <a:normAutofit fontScale="90000"/>
          </a:bodyPr>
          <a:lstStyle/>
          <a:p>
            <a:r>
              <a:rPr lang="en-US" dirty="0" smtClean="0"/>
              <a:t>Conflicts: Labor and Human Rights</a:t>
            </a:r>
            <a:endParaRPr lang="en-US" dirty="0"/>
          </a:p>
        </p:txBody>
      </p:sp>
    </p:spTree>
    <p:extLst>
      <p:ext uri="{BB962C8B-B14F-4D97-AF65-F5344CB8AC3E}">
        <p14:creationId xmlns:p14="http://schemas.microsoft.com/office/powerpoint/2010/main" val="15685147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May 2010</a:t>
            </a:r>
          </a:p>
          <a:p>
            <a:pPr lvl="1"/>
            <a:r>
              <a:rPr lang="en-US" dirty="0" smtClean="0"/>
              <a:t>Two workers killed and 16 injured during explosion at </a:t>
            </a:r>
            <a:r>
              <a:rPr lang="en-US" dirty="0" err="1" smtClean="0"/>
              <a:t>Foxconn</a:t>
            </a:r>
            <a:endParaRPr lang="en-US" dirty="0" smtClean="0"/>
          </a:p>
          <a:p>
            <a:pPr lvl="1"/>
            <a:r>
              <a:rPr lang="en-US" dirty="0" smtClean="0"/>
              <a:t>Other workers from </a:t>
            </a:r>
            <a:r>
              <a:rPr lang="en-US" dirty="0" err="1" smtClean="0"/>
              <a:t>Wintek</a:t>
            </a:r>
            <a:r>
              <a:rPr lang="en-US" dirty="0" smtClean="0"/>
              <a:t> poisoned by chemical used to clean touch screen of iPhones. </a:t>
            </a:r>
          </a:p>
          <a:p>
            <a:pPr lvl="2"/>
            <a:r>
              <a:rPr lang="en-US" dirty="0" smtClean="0"/>
              <a:t>Apple did not provide sufficient compensation</a:t>
            </a:r>
            <a:endParaRPr lang="en-US" dirty="0"/>
          </a:p>
        </p:txBody>
      </p:sp>
      <p:sp>
        <p:nvSpPr>
          <p:cNvPr id="3" name="Title 2"/>
          <p:cNvSpPr>
            <a:spLocks noGrp="1"/>
          </p:cNvSpPr>
          <p:nvPr>
            <p:ph type="title"/>
          </p:nvPr>
        </p:nvSpPr>
        <p:spPr/>
        <p:txBody>
          <a:bodyPr>
            <a:normAutofit fontScale="90000"/>
          </a:bodyPr>
          <a:lstStyle/>
          <a:p>
            <a:r>
              <a:rPr lang="en-US" dirty="0" smtClean="0"/>
              <a:t>Conflicts: Workers’ Health and Safety</a:t>
            </a:r>
            <a:endParaRPr lang="en-US" dirty="0"/>
          </a:p>
        </p:txBody>
      </p:sp>
    </p:spTree>
    <p:extLst>
      <p:ext uri="{BB962C8B-B14F-4D97-AF65-F5344CB8AC3E}">
        <p14:creationId xmlns:p14="http://schemas.microsoft.com/office/powerpoint/2010/main" val="24827587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Conducted audits </a:t>
            </a:r>
          </a:p>
          <a:p>
            <a:pPr lvl="1"/>
            <a:r>
              <a:rPr lang="en-US" dirty="0"/>
              <a:t>Covered working, living, health, safety, and environmental practices </a:t>
            </a:r>
          </a:p>
          <a:p>
            <a:pPr lvl="1"/>
            <a:r>
              <a:rPr lang="en-US" dirty="0"/>
              <a:t>Conducts an increasing number every </a:t>
            </a:r>
            <a:r>
              <a:rPr lang="en-US" dirty="0" smtClean="0"/>
              <a:t>year</a:t>
            </a:r>
          </a:p>
          <a:p>
            <a:r>
              <a:rPr lang="en-US" dirty="0" smtClean="0"/>
              <a:t>Terminate business that don’t/won’t address problems of underage workers</a:t>
            </a:r>
          </a:p>
          <a:p>
            <a:pPr lvl="1"/>
            <a:r>
              <a:rPr lang="en-US" dirty="0" smtClean="0"/>
              <a:t>Additional compensation for plants with underage workers</a:t>
            </a:r>
          </a:p>
          <a:p>
            <a:pPr lvl="1"/>
            <a:endParaRPr lang="en-US" dirty="0"/>
          </a:p>
        </p:txBody>
      </p:sp>
      <p:sp>
        <p:nvSpPr>
          <p:cNvPr id="3" name="Title 2"/>
          <p:cNvSpPr>
            <a:spLocks noGrp="1"/>
          </p:cNvSpPr>
          <p:nvPr>
            <p:ph type="title"/>
          </p:nvPr>
        </p:nvSpPr>
        <p:spPr/>
        <p:txBody>
          <a:bodyPr/>
          <a:lstStyle/>
          <a:p>
            <a:r>
              <a:rPr lang="en-US" dirty="0" smtClean="0"/>
              <a:t>CSR Policy Post-Conflicts</a:t>
            </a:r>
            <a:endParaRPr lang="en-US" dirty="0"/>
          </a:p>
        </p:txBody>
      </p:sp>
    </p:spTree>
    <p:extLst>
      <p:ext uri="{BB962C8B-B14F-4D97-AF65-F5344CB8AC3E}">
        <p14:creationId xmlns:p14="http://schemas.microsoft.com/office/powerpoint/2010/main" val="19464383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“We would like to totally eliminate every case of underage employment.  We have done that in all of our final assembly.  As we go deeper into the supply chain, we found that age verification system isn’t sophisticated enough.  This is something we feel very strongly about and we want to eliminate totally.”        – Tim Cook, CEO Apple</a:t>
            </a:r>
          </a:p>
          <a:p>
            <a:pPr lvl="1"/>
            <a:r>
              <a:rPr lang="en-US" dirty="0" smtClean="0"/>
              <a:t>training program to prevent hiring of underage workers</a:t>
            </a:r>
          </a:p>
          <a:p>
            <a:pPr lvl="1"/>
            <a:r>
              <a:rPr lang="en-US" dirty="0" smtClean="0"/>
              <a:t>Child Labor Remediation Program</a:t>
            </a:r>
            <a:endParaRPr lang="en-US" dirty="0"/>
          </a:p>
        </p:txBody>
      </p:sp>
      <p:sp>
        <p:nvSpPr>
          <p:cNvPr id="3" name="Title 2"/>
          <p:cNvSpPr>
            <a:spLocks noGrp="1"/>
          </p:cNvSpPr>
          <p:nvPr>
            <p:ph type="title"/>
          </p:nvPr>
        </p:nvSpPr>
        <p:spPr/>
        <p:txBody>
          <a:bodyPr/>
          <a:lstStyle/>
          <a:p>
            <a:r>
              <a:rPr lang="en-US" dirty="0" smtClean="0"/>
              <a:t>CSR Policy Post-Conflicts</a:t>
            </a:r>
            <a:endParaRPr lang="en-US" dirty="0"/>
          </a:p>
        </p:txBody>
      </p:sp>
    </p:spTree>
    <p:extLst>
      <p:ext uri="{BB962C8B-B14F-4D97-AF65-F5344CB8AC3E}">
        <p14:creationId xmlns:p14="http://schemas.microsoft.com/office/powerpoint/2010/main" val="300475767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48</TotalTime>
  <Words>356</Words>
  <Application>Microsoft Office PowerPoint</Application>
  <PresentationFormat>On-screen Show (4:3)</PresentationFormat>
  <Paragraphs>48</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Waveform</vt:lpstr>
      <vt:lpstr>Apple Inc.</vt:lpstr>
      <vt:lpstr>CSR</vt:lpstr>
      <vt:lpstr>Profile</vt:lpstr>
      <vt:lpstr>CSR Policies and Reporting</vt:lpstr>
      <vt:lpstr>Conflicts: Labor and Human Rights</vt:lpstr>
      <vt:lpstr>Conflicts: Workers’ Health and Safety</vt:lpstr>
      <vt:lpstr>CSR Policy Post-Conflicts</vt:lpstr>
      <vt:lpstr>CSR Policy Post-Conflicts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Apple Inc.</dc:title>
  <dc:creator>Ryan</dc:creator>
  <cp:lastModifiedBy>Ryan</cp:lastModifiedBy>
  <cp:revision>10</cp:revision>
  <dcterms:created xsi:type="dcterms:W3CDTF">2013-07-14T19:33:55Z</dcterms:created>
  <dcterms:modified xsi:type="dcterms:W3CDTF">2013-07-14T20:22:25Z</dcterms:modified>
</cp:coreProperties>
</file>