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2" r:id="rId5"/>
    <p:sldId id="261" r:id="rId6"/>
    <p:sldId id="259" r:id="rId7"/>
    <p:sldId id="265" r:id="rId8"/>
    <p:sldId id="263" r:id="rId9"/>
    <p:sldId id="264" r:id="rId10"/>
    <p:sldId id="266" r:id="rId11"/>
    <p:sldId id="267" r:id="rId12"/>
    <p:sldId id="268" r:id="rId13"/>
    <p:sldId id="269" r:id="rId14"/>
    <p:sldId id="270" r:id="rId15"/>
    <p:sldId id="273"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58369D-DE24-4DB1-9173-1A8BF22B128A}" type="datetimeFigureOut">
              <a:rPr lang="en-US" smtClean="0"/>
              <a:t>7/31/2013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E165E47-B945-489A-A7B7-4738467C08E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58369D-DE24-4DB1-9173-1A8BF22B128A}"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58369D-DE24-4DB1-9173-1A8BF22B128A}"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58369D-DE24-4DB1-9173-1A8BF22B128A}"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58369D-DE24-4DB1-9173-1A8BF22B128A}"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65E47-B945-489A-A7B7-4738467C08E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58369D-DE24-4DB1-9173-1A8BF22B128A}"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58369D-DE24-4DB1-9173-1A8BF22B128A}" type="datetimeFigureOut">
              <a:rPr lang="en-US" smtClean="0"/>
              <a:t>7/31/2013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458369D-DE24-4DB1-9173-1A8BF22B128A}" type="datetimeFigureOut">
              <a:rPr lang="en-US" smtClean="0"/>
              <a:t>7/31/2013</a:t>
            </a:fld>
            <a:endParaRPr lang="en-US"/>
          </a:p>
        </p:txBody>
      </p:sp>
      <p:sp>
        <p:nvSpPr>
          <p:cNvPr id="8" name="Slide Number Placeholder 7"/>
          <p:cNvSpPr>
            <a:spLocks noGrp="1"/>
          </p:cNvSpPr>
          <p:nvPr>
            <p:ph type="sldNum" sz="quarter" idx="11"/>
          </p:nvPr>
        </p:nvSpPr>
        <p:spPr/>
        <p:txBody>
          <a:bodyPr/>
          <a:lstStyle/>
          <a:p>
            <a:fld id="{AE165E47-B945-489A-A7B7-4738467C08EA}"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8369D-DE24-4DB1-9173-1A8BF22B128A}" type="datetimeFigureOut">
              <a:rPr lang="en-US" smtClean="0"/>
              <a:t>7/31/2013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58369D-DE24-4DB1-9173-1A8BF22B128A}"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E165E47-B945-489A-A7B7-4738467C08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458369D-DE24-4DB1-9173-1A8BF22B128A}"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65E47-B945-489A-A7B7-4738467C08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458369D-DE24-4DB1-9173-1A8BF22B128A}" type="datetimeFigureOut">
              <a:rPr lang="en-US" smtClean="0"/>
              <a:t>7/31/2013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E165E47-B945-489A-A7B7-4738467C08E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youtube.com/watch?v=CseDIgPjSO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Jay z, amazon and privacy intrusion </a:t>
            </a:r>
            <a:endParaRPr lang="en-US" dirty="0"/>
          </a:p>
        </p:txBody>
      </p:sp>
      <p:sp>
        <p:nvSpPr>
          <p:cNvPr id="3" name="Subtitle 2"/>
          <p:cNvSpPr>
            <a:spLocks noGrp="1"/>
          </p:cNvSpPr>
          <p:nvPr>
            <p:ph type="subTitle" idx="1"/>
          </p:nvPr>
        </p:nvSpPr>
        <p:spPr/>
        <p:txBody>
          <a:bodyPr/>
          <a:lstStyle/>
          <a:p>
            <a:r>
              <a:rPr lang="en-US" dirty="0" smtClean="0"/>
              <a:t>Ben Miller </a:t>
            </a:r>
            <a:endParaRPr lang="en-US" dirty="0"/>
          </a:p>
        </p:txBody>
      </p:sp>
    </p:spTree>
    <p:extLst>
      <p:ext uri="{BB962C8B-B14F-4D97-AF65-F5344CB8AC3E}">
        <p14:creationId xmlns:p14="http://schemas.microsoft.com/office/powerpoint/2010/main" val="3266950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so bad?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seemingly harmless app reports </a:t>
            </a:r>
            <a:r>
              <a:rPr lang="en-US" dirty="0"/>
              <a:t>to Amazon every URL you visit, even HTTPS </a:t>
            </a:r>
            <a:r>
              <a:rPr lang="en-US" dirty="0" smtClean="0"/>
              <a:t>URLs</a:t>
            </a:r>
            <a:endParaRPr lang="en-US" dirty="0"/>
          </a:p>
          <a:p>
            <a:r>
              <a:rPr lang="en-US" dirty="0" smtClean="0"/>
              <a:t>It does </a:t>
            </a:r>
            <a:r>
              <a:rPr lang="en-US" dirty="0"/>
              <a:t>so via secure HTTPS sessions so only Amazon is able to see that data</a:t>
            </a:r>
            <a:r>
              <a:rPr lang="en-US" dirty="0" smtClean="0"/>
              <a:t>.</a:t>
            </a:r>
          </a:p>
          <a:p>
            <a:r>
              <a:rPr lang="en-US" dirty="0" smtClean="0"/>
              <a:t>The </a:t>
            </a:r>
            <a:r>
              <a:rPr lang="en-US" dirty="0"/>
              <a:t>browser extension also reports to commercial Web traffic data provider </a:t>
            </a:r>
            <a:r>
              <a:rPr lang="en-US" dirty="0" err="1"/>
              <a:t>Alexa</a:t>
            </a:r>
            <a:r>
              <a:rPr lang="en-US" dirty="0"/>
              <a:t> -- an Amazon subsidiary -- the content of some sites visited, including the first few results generated by Google searches, even when made using HTTPS</a:t>
            </a:r>
            <a:r>
              <a:rPr lang="en-US" dirty="0" smtClean="0"/>
              <a:t>.</a:t>
            </a:r>
          </a:p>
          <a:p>
            <a:r>
              <a:rPr lang="en-US" dirty="0" smtClean="0"/>
              <a:t>That </a:t>
            </a:r>
            <a:r>
              <a:rPr lang="en-US" dirty="0"/>
              <a:t>data is routed via HTTP, </a:t>
            </a:r>
            <a:r>
              <a:rPr lang="en-US" dirty="0" smtClean="0"/>
              <a:t>which makes it easier for hackers to gain access to that data</a:t>
            </a:r>
            <a:endParaRPr lang="en-US" dirty="0"/>
          </a:p>
        </p:txBody>
      </p:sp>
    </p:spTree>
    <p:extLst>
      <p:ext uri="{BB962C8B-B14F-4D97-AF65-F5344CB8AC3E}">
        <p14:creationId xmlns:p14="http://schemas.microsoft.com/office/powerpoint/2010/main" val="2108869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“Shooting fish in a barrel”</a:t>
            </a:r>
            <a:endParaRPr lang="en-US" dirty="0"/>
          </a:p>
        </p:txBody>
      </p:sp>
      <p:sp>
        <p:nvSpPr>
          <p:cNvPr id="3" name="Content Placeholder 2"/>
          <p:cNvSpPr>
            <a:spLocks noGrp="1"/>
          </p:cNvSpPr>
          <p:nvPr>
            <p:ph idx="1"/>
          </p:nvPr>
        </p:nvSpPr>
        <p:spPr>
          <a:xfrm>
            <a:off x="457200" y="1600200"/>
            <a:ext cx="3733800" cy="4525963"/>
          </a:xfrm>
        </p:spPr>
        <p:txBody>
          <a:bodyPr>
            <a:normAutofit fontScale="85000" lnSpcReduction="10000"/>
          </a:bodyPr>
          <a:lstStyle/>
          <a:p>
            <a:r>
              <a:rPr lang="en-US" dirty="0" smtClean="0"/>
              <a:t>This app practices ‘poor plug-in hygiene’ as hackers can easily exploit this data collection and gain access to user’s personal data</a:t>
            </a:r>
          </a:p>
          <a:p>
            <a:r>
              <a:rPr lang="en-US" dirty="0" smtClean="0"/>
              <a:t>Amazon has fixed this hole in the software, however it still collects user data</a:t>
            </a:r>
            <a:endParaRPr lang="en-US" dirty="0"/>
          </a:p>
        </p:txBody>
      </p:sp>
      <p:pic>
        <p:nvPicPr>
          <p:cNvPr id="7170" name="Picture 2" descr="http://lerablog.org/wp-content/uploads/2013/05/hac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81200"/>
            <a:ext cx="4660900" cy="3495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361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 I protected from this?</a:t>
            </a:r>
            <a:endParaRPr lang="en-US" dirty="0"/>
          </a:p>
        </p:txBody>
      </p:sp>
      <p:sp>
        <p:nvSpPr>
          <p:cNvPr id="3" name="Content Placeholder 2"/>
          <p:cNvSpPr>
            <a:spLocks noGrp="1"/>
          </p:cNvSpPr>
          <p:nvPr>
            <p:ph idx="1"/>
          </p:nvPr>
        </p:nvSpPr>
        <p:spPr/>
        <p:txBody>
          <a:bodyPr/>
          <a:lstStyle/>
          <a:p>
            <a:r>
              <a:rPr lang="en-US" dirty="0" smtClean="0"/>
              <a:t>It seems that both Samsung and Amazon are collecting much more data than necessary to allow functionality of these two apps, but are users being mistreated? </a:t>
            </a:r>
          </a:p>
          <a:p>
            <a:endParaRPr lang="en-US" dirty="0"/>
          </a:p>
        </p:txBody>
      </p:sp>
    </p:spTree>
    <p:extLst>
      <p:ext uri="{BB962C8B-B14F-4D97-AF65-F5344CB8AC3E}">
        <p14:creationId xmlns:p14="http://schemas.microsoft.com/office/powerpoint/2010/main" val="2211695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Invasion of Privacy Tort</a:t>
            </a:r>
            <a:r>
              <a:rPr lang="en-US" dirty="0"/>
              <a:t/>
            </a:r>
            <a:br>
              <a:rPr lang="en-US" dirty="0"/>
            </a:br>
            <a:r>
              <a:rPr lang="en-US" dirty="0" smtClean="0"/>
              <a:t>Interest in Personal Information</a:t>
            </a:r>
            <a:endParaRPr lang="en-US" dirty="0"/>
          </a:p>
        </p:txBody>
      </p:sp>
      <p:sp>
        <p:nvSpPr>
          <p:cNvPr id="3" name="Content Placeholder 2"/>
          <p:cNvSpPr>
            <a:spLocks noGrp="1"/>
          </p:cNvSpPr>
          <p:nvPr>
            <p:ph idx="1"/>
          </p:nvPr>
        </p:nvSpPr>
        <p:spPr>
          <a:xfrm>
            <a:off x="457200" y="1600200"/>
            <a:ext cx="4114800" cy="4343399"/>
          </a:xfrm>
        </p:spPr>
        <p:txBody>
          <a:bodyPr>
            <a:normAutofit/>
          </a:bodyPr>
          <a:lstStyle/>
          <a:p>
            <a:r>
              <a:rPr lang="en-US" dirty="0" smtClean="0"/>
              <a:t>Appropriation of name and likeness?</a:t>
            </a:r>
          </a:p>
          <a:p>
            <a:r>
              <a:rPr lang="en-US" dirty="0" smtClean="0"/>
              <a:t>False light?</a:t>
            </a:r>
          </a:p>
          <a:p>
            <a:r>
              <a:rPr lang="en-US" dirty="0" smtClean="0"/>
              <a:t>Publication of private, embarrassing facts?</a:t>
            </a:r>
          </a:p>
          <a:p>
            <a:r>
              <a:rPr lang="en-US" dirty="0"/>
              <a:t>Intrusion upon selection</a:t>
            </a:r>
            <a:r>
              <a:rPr lang="en-US" dirty="0" smtClean="0"/>
              <a:t>?</a:t>
            </a:r>
            <a:endParaRPr lang="en-US" dirty="0"/>
          </a:p>
        </p:txBody>
      </p:sp>
      <p:pic>
        <p:nvPicPr>
          <p:cNvPr id="8194" name="Picture 2" descr="http://whyy.org/cms/radiotimes/files/2011/01/online-privac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981200"/>
            <a:ext cx="3276600" cy="3491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955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Intrusion upon selection</a:t>
            </a:r>
            <a:endParaRPr lang="en-US" dirty="0"/>
          </a:p>
        </p:txBody>
      </p:sp>
      <p:sp>
        <p:nvSpPr>
          <p:cNvPr id="3" name="Content Placeholder 2"/>
          <p:cNvSpPr>
            <a:spLocks noGrp="1"/>
          </p:cNvSpPr>
          <p:nvPr>
            <p:ph idx="1"/>
          </p:nvPr>
        </p:nvSpPr>
        <p:spPr/>
        <p:txBody>
          <a:bodyPr/>
          <a:lstStyle/>
          <a:p>
            <a:r>
              <a:rPr lang="en-US" dirty="0" smtClean="0"/>
              <a:t>With technology advancing rapidly, access to personal data on the internet is easily obtained by companies (which we have just seen)</a:t>
            </a:r>
          </a:p>
          <a:p>
            <a:r>
              <a:rPr lang="en-US" dirty="0" smtClean="0"/>
              <a:t>Should companies be allowed to take your data and use it?</a:t>
            </a:r>
          </a:p>
        </p:txBody>
      </p:sp>
    </p:spTree>
    <p:extLst>
      <p:ext uri="{BB962C8B-B14F-4D97-AF65-F5344CB8AC3E}">
        <p14:creationId xmlns:p14="http://schemas.microsoft.com/office/powerpoint/2010/main" val="143644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Information Practices</a:t>
            </a:r>
            <a:endParaRPr lang="en-US" dirty="0"/>
          </a:p>
        </p:txBody>
      </p:sp>
      <p:sp>
        <p:nvSpPr>
          <p:cNvPr id="3" name="Content Placeholder 2"/>
          <p:cNvSpPr>
            <a:spLocks noGrp="1"/>
          </p:cNvSpPr>
          <p:nvPr>
            <p:ph idx="1"/>
          </p:nvPr>
        </p:nvSpPr>
        <p:spPr/>
        <p:txBody>
          <a:bodyPr/>
          <a:lstStyle/>
          <a:p>
            <a:r>
              <a:rPr lang="en-US" dirty="0" smtClean="0"/>
              <a:t>Notice / Awareness</a:t>
            </a:r>
          </a:p>
          <a:p>
            <a:r>
              <a:rPr lang="en-US" dirty="0" smtClean="0"/>
              <a:t>Choice / Consent</a:t>
            </a:r>
          </a:p>
          <a:p>
            <a:r>
              <a:rPr lang="en-US" dirty="0" smtClean="0"/>
              <a:t>Access / Participation</a:t>
            </a:r>
          </a:p>
          <a:p>
            <a:r>
              <a:rPr lang="en-US" dirty="0" smtClean="0"/>
              <a:t>Integrity / Security</a:t>
            </a:r>
          </a:p>
          <a:p>
            <a:r>
              <a:rPr lang="en-US" dirty="0" smtClean="0"/>
              <a:t>Enforcement / Redress</a:t>
            </a:r>
            <a:endParaRPr lang="en-US" dirty="0"/>
          </a:p>
        </p:txBody>
      </p:sp>
    </p:spTree>
    <p:extLst>
      <p:ext uri="{BB962C8B-B14F-4D97-AF65-F5344CB8AC3E}">
        <p14:creationId xmlns:p14="http://schemas.microsoft.com/office/powerpoint/2010/main" val="3426955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these cases, the user said “Sure!”</a:t>
            </a:r>
            <a:endParaRPr lang="en-US" dirty="0"/>
          </a:p>
        </p:txBody>
      </p:sp>
      <p:sp>
        <p:nvSpPr>
          <p:cNvPr id="3" name="Content Placeholder 2"/>
          <p:cNvSpPr>
            <a:spLocks noGrp="1"/>
          </p:cNvSpPr>
          <p:nvPr>
            <p:ph idx="1"/>
          </p:nvPr>
        </p:nvSpPr>
        <p:spPr/>
        <p:txBody>
          <a:bodyPr/>
          <a:lstStyle/>
          <a:p>
            <a:r>
              <a:rPr lang="en-US" dirty="0" smtClean="0"/>
              <a:t>While this is a growing issue that does not have a universal answer for what companies can and cannot do, in both of these cases, users said ‘I agree’ when prompted to allow Samsung and Amazon to collect their data</a:t>
            </a:r>
          </a:p>
          <a:p>
            <a:r>
              <a:rPr lang="en-US" dirty="0" smtClean="0"/>
              <a:t>Moral of the story: READ THE PRIVACY STATEMENT	</a:t>
            </a:r>
            <a:endParaRPr lang="en-US" dirty="0"/>
          </a:p>
        </p:txBody>
      </p:sp>
    </p:spTree>
    <p:extLst>
      <p:ext uri="{BB962C8B-B14F-4D97-AF65-F5344CB8AC3E}">
        <p14:creationId xmlns:p14="http://schemas.microsoft.com/office/powerpoint/2010/main" val="24540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Articles Used</a:t>
            </a:r>
            <a:endParaRPr lang="en-US" dirty="0"/>
          </a:p>
        </p:txBody>
      </p:sp>
      <p:sp>
        <p:nvSpPr>
          <p:cNvPr id="3" name="Content Placeholder 2"/>
          <p:cNvSpPr>
            <a:spLocks noGrp="1"/>
          </p:cNvSpPr>
          <p:nvPr>
            <p:ph idx="1"/>
          </p:nvPr>
        </p:nvSpPr>
        <p:spPr/>
        <p:txBody>
          <a:bodyPr>
            <a:normAutofit fontScale="77500" lnSpcReduction="20000"/>
          </a:bodyPr>
          <a:lstStyle/>
          <a:p>
            <a:r>
              <a:rPr lang="en-US" dirty="0"/>
              <a:t>http://</a:t>
            </a:r>
            <a:r>
              <a:rPr lang="en-US" dirty="0" smtClean="0"/>
              <a:t>threatpost.com/amazon-1button-browser-add-on-leaks-data-in-plain-text</a:t>
            </a:r>
          </a:p>
          <a:p>
            <a:r>
              <a:rPr lang="en-US" dirty="0"/>
              <a:t>http://</a:t>
            </a:r>
            <a:r>
              <a:rPr lang="en-US" dirty="0" smtClean="0"/>
              <a:t>www.rollingstone.com/music/news/jay-zs-magna-carta-holy-grail-app-under-investigation-by-privacy-group-20130716</a:t>
            </a:r>
          </a:p>
          <a:p>
            <a:r>
              <a:rPr lang="en-US" dirty="0"/>
              <a:t>http://</a:t>
            </a:r>
            <a:r>
              <a:rPr lang="en-US" dirty="0" smtClean="0"/>
              <a:t>www.latimes.com/entertainment/envelope/cotown/la-et-ct-privacy-group-calls-for-ftc-investigation-of-jayz-app-20130715,0,2061600.story</a:t>
            </a:r>
          </a:p>
          <a:p>
            <a:r>
              <a:rPr lang="en-US" dirty="0"/>
              <a:t>http://</a:t>
            </a:r>
            <a:r>
              <a:rPr lang="en-US" dirty="0" smtClean="0"/>
              <a:t>www.informationweek.com/security/privacy/jay-z-app-amazon-extension-slammed-on-pr/240158281</a:t>
            </a:r>
            <a:endParaRPr lang="en-US" dirty="0"/>
          </a:p>
          <a:p>
            <a:endParaRPr lang="en-US" dirty="0" smtClean="0"/>
          </a:p>
          <a:p>
            <a:pPr marL="36576" indent="0">
              <a:buNone/>
            </a:pPr>
            <a:endParaRPr lang="en-US" dirty="0"/>
          </a:p>
          <a:p>
            <a:r>
              <a:rPr lang="en-US" dirty="0" smtClean="0"/>
              <a:t>I still think Jay Z is one of the best rappers of all time</a:t>
            </a:r>
            <a:endParaRPr lang="en-US" dirty="0"/>
          </a:p>
        </p:txBody>
      </p:sp>
    </p:spTree>
    <p:extLst>
      <p:ext uri="{BB962C8B-B14F-4D97-AF65-F5344CB8AC3E}">
        <p14:creationId xmlns:p14="http://schemas.microsoft.com/office/powerpoint/2010/main" val="142552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vibe.com/sites/vibe.com/files/styles/article-bounds-718/public/photo_gallery_images/vibe-magna-carta-holy-grail-interesting-lyrics-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6" y="0"/>
            <a:ext cx="9107055" cy="6830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655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Shawn “Jay Z” Carter</a:t>
            </a:r>
            <a:endParaRPr lang="en-US" dirty="0"/>
          </a:p>
        </p:txBody>
      </p:sp>
      <p:sp>
        <p:nvSpPr>
          <p:cNvPr id="3" name="Content Placeholder 2"/>
          <p:cNvSpPr>
            <a:spLocks noGrp="1"/>
          </p:cNvSpPr>
          <p:nvPr>
            <p:ph idx="1"/>
          </p:nvPr>
        </p:nvSpPr>
        <p:spPr>
          <a:xfrm>
            <a:off x="457200" y="1600200"/>
            <a:ext cx="3657600" cy="4525963"/>
          </a:xfrm>
        </p:spPr>
        <p:txBody>
          <a:bodyPr>
            <a:normAutofit fontScale="92500" lnSpcReduction="20000"/>
          </a:bodyPr>
          <a:lstStyle/>
          <a:p>
            <a:r>
              <a:rPr lang="en-US" dirty="0" smtClean="0"/>
              <a:t>Rapper, Producer, Entrepreneur, Investor and Sports Agent</a:t>
            </a:r>
          </a:p>
          <a:p>
            <a:r>
              <a:rPr lang="en-US" dirty="0" smtClean="0"/>
              <a:t>Worth nearly $500 Million</a:t>
            </a:r>
          </a:p>
          <a:p>
            <a:r>
              <a:rPr lang="en-US" dirty="0" smtClean="0"/>
              <a:t>Arguably the most successful hip hop artist of all time with over 50 million albums sold worldwide</a:t>
            </a:r>
          </a:p>
        </p:txBody>
      </p:sp>
      <p:pic>
        <p:nvPicPr>
          <p:cNvPr id="3074" name="Picture 2" descr="http://assets.nydailynews.com/polopoly_fs/1.1183%21/img/httpImage/image.jpg_gen/derivatives/landscape_635/forbes-celeb-100-new-yorkers-br-jay-z-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8495" y="2156979"/>
            <a:ext cx="4023369" cy="2876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956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Album – MC | HG</a:t>
            </a:r>
            <a:endParaRPr lang="en-US" dirty="0"/>
          </a:p>
        </p:txBody>
      </p:sp>
      <p:sp>
        <p:nvSpPr>
          <p:cNvPr id="3" name="Content Placeholder 2"/>
          <p:cNvSpPr>
            <a:spLocks noGrp="1"/>
          </p:cNvSpPr>
          <p:nvPr>
            <p:ph idx="1"/>
          </p:nvPr>
        </p:nvSpPr>
        <p:spPr>
          <a:xfrm>
            <a:off x="457200" y="1600200"/>
            <a:ext cx="3886200" cy="4525963"/>
          </a:xfrm>
        </p:spPr>
        <p:txBody>
          <a:bodyPr>
            <a:normAutofit fontScale="77500" lnSpcReduction="20000"/>
          </a:bodyPr>
          <a:lstStyle/>
          <a:p>
            <a:r>
              <a:rPr lang="en-US" dirty="0" smtClean="0"/>
              <a:t>Jay Z’s 12</a:t>
            </a:r>
            <a:r>
              <a:rPr lang="en-US" baseline="30000" dirty="0" smtClean="0"/>
              <a:t>th</a:t>
            </a:r>
            <a:r>
              <a:rPr lang="en-US" dirty="0" smtClean="0"/>
              <a:t> studio album </a:t>
            </a:r>
          </a:p>
          <a:p>
            <a:r>
              <a:rPr lang="en-US" dirty="0" smtClean="0"/>
              <a:t>Debuted #1 on Billboard top 200 </a:t>
            </a:r>
          </a:p>
          <a:p>
            <a:r>
              <a:rPr lang="en-US" dirty="0"/>
              <a:t>Made platinum status the first day (1,000,000 copies sold) due to deal with </a:t>
            </a:r>
            <a:r>
              <a:rPr lang="en-US" dirty="0" smtClean="0"/>
              <a:t>Samsung</a:t>
            </a:r>
          </a:p>
          <a:p>
            <a:r>
              <a:rPr lang="en-US" dirty="0" smtClean="0"/>
              <a:t>Released for retail July 8</a:t>
            </a:r>
            <a:r>
              <a:rPr lang="en-US" baseline="30000" dirty="0" smtClean="0"/>
              <a:t>th</a:t>
            </a:r>
            <a:r>
              <a:rPr lang="en-US" dirty="0" smtClean="0"/>
              <a:t>, but Samsung users could get exclusive access on July 4</a:t>
            </a:r>
            <a:r>
              <a:rPr lang="en-US" baseline="30000" dirty="0" smtClean="0"/>
              <a:t>th</a:t>
            </a:r>
            <a:r>
              <a:rPr lang="en-US" dirty="0" smtClean="0"/>
              <a:t> if they purchased an app for $5</a:t>
            </a:r>
          </a:p>
          <a:p>
            <a:endParaRPr lang="en-US" dirty="0"/>
          </a:p>
        </p:txBody>
      </p:sp>
      <p:pic>
        <p:nvPicPr>
          <p:cNvPr id="4098" name="Picture 2" descr="File:Magna Carta Holy Grail 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752600"/>
            <a:ext cx="3657600" cy="365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34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Samsung Privacy Agreement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order to download the new album, users had to agree to a privacy statement allowing Samsung access to personal data including: Storage, System Tools, Your Location, Network Communication and Phone Calls. </a:t>
            </a:r>
          </a:p>
          <a:p>
            <a:r>
              <a:rPr lang="en-US" dirty="0" smtClean="0"/>
              <a:t>Users also had to log in through Facebook and Twitter, as well as give the app permission to post on the user’s behalf</a:t>
            </a:r>
          </a:p>
          <a:p>
            <a:r>
              <a:rPr lang="en-US" dirty="0" smtClean="0"/>
              <a:t>If the user wanted extensive lyrics for the album, they had to agree to promote the album on social media even more</a:t>
            </a:r>
          </a:p>
        </p:txBody>
      </p:sp>
    </p:spTree>
    <p:extLst>
      <p:ext uri="{BB962C8B-B14F-4D97-AF65-F5344CB8AC3E}">
        <p14:creationId xmlns:p14="http://schemas.microsoft.com/office/powerpoint/2010/main" val="715481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 Screenshots </a:t>
            </a:r>
            <a:endParaRPr lang="en-US" dirty="0"/>
          </a:p>
        </p:txBody>
      </p:sp>
      <p:pic>
        <p:nvPicPr>
          <p:cNvPr id="1026" name="Picture 2" descr="http://ed_wp-content_v2.s3.amazonaws.com/wp-content/uploads/2013/07/MCH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496291"/>
            <a:ext cx="3086100" cy="49322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rack.3.mshcdn.com/media/ZgkyMDEzLzA2LzI0LzQ2L1NjcmVlbnNob3RzLjZhMTJiLnBuZwpwCXRodW1iCTg1MHg1OTA-CmUJanBn/14b1ba5c/f54/Screenshots_2013-06-24-09-56-3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496291"/>
            <a:ext cx="3087262" cy="4932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549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Amazon and Chrome</a:t>
            </a:r>
            <a:endParaRPr lang="en-US" dirty="0"/>
          </a:p>
        </p:txBody>
      </p:sp>
      <p:sp>
        <p:nvSpPr>
          <p:cNvPr id="3" name="Content Placeholder 2"/>
          <p:cNvSpPr>
            <a:spLocks noGrp="1"/>
          </p:cNvSpPr>
          <p:nvPr>
            <p:ph idx="1"/>
          </p:nvPr>
        </p:nvSpPr>
        <p:spPr>
          <a:xfrm>
            <a:off x="457200" y="1600200"/>
            <a:ext cx="3886200" cy="4525963"/>
          </a:xfrm>
        </p:spPr>
        <p:txBody>
          <a:bodyPr>
            <a:normAutofit fontScale="92500" lnSpcReduction="10000"/>
          </a:bodyPr>
          <a:lstStyle/>
          <a:p>
            <a:r>
              <a:rPr lang="en-US" dirty="0" smtClean="0"/>
              <a:t>Amazon has released a Google Chrome plugin that allows users access to many useful features while browsing the web</a:t>
            </a:r>
          </a:p>
          <a:p>
            <a:r>
              <a:rPr lang="en-US" dirty="0" smtClean="0"/>
              <a:t>Over 1.8 million people have downloaded this plugin so far </a:t>
            </a:r>
            <a:endParaRPr lang="en-US" dirty="0"/>
          </a:p>
        </p:txBody>
      </p:sp>
      <p:pic>
        <p:nvPicPr>
          <p:cNvPr id="6146" name="Picture 2" descr="http://www.giant-systems.co.uk/media/5733/amazon-bann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641764"/>
            <a:ext cx="402938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www.logobird.com/wp-content/uploads/2011/03/new-google-chrome-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4267200"/>
            <a:ext cx="4029379"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3521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Amazon and Google Chrome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Get </a:t>
            </a:r>
            <a:r>
              <a:rPr lang="en-US" dirty="0"/>
              <a:t>special offers and features right at your fingertips with The Amazon 1Button App for Chrome. View price comparisons while shopping online, search Amazon and the Web at the same time, get a head-start on deals, and more. Get special offers and features right at your fingertips with The Amazon 1Button App for Chrome, including</a:t>
            </a:r>
            <a:r>
              <a:rPr lang="en-US" dirty="0" smtClean="0"/>
              <a:t>:</a:t>
            </a:r>
          </a:p>
          <a:p>
            <a:r>
              <a:rPr lang="en-US" dirty="0" smtClean="0"/>
              <a:t>Today’s </a:t>
            </a:r>
            <a:r>
              <a:rPr lang="en-US" dirty="0"/>
              <a:t>deals: Get a ten minute head </a:t>
            </a:r>
            <a:r>
              <a:rPr lang="en-US" dirty="0" smtClean="0"/>
              <a:t>start</a:t>
            </a:r>
          </a:p>
          <a:p>
            <a:r>
              <a:rPr lang="en-US" dirty="0" smtClean="0"/>
              <a:t>Top </a:t>
            </a:r>
            <a:r>
              <a:rPr lang="en-US" dirty="0"/>
              <a:t>ten: Check out what’s popular across </a:t>
            </a:r>
            <a:r>
              <a:rPr lang="en-US" dirty="0" smtClean="0"/>
              <a:t>categories</a:t>
            </a:r>
          </a:p>
          <a:p>
            <a:r>
              <a:rPr lang="en-US" dirty="0" smtClean="0"/>
              <a:t>Add </a:t>
            </a:r>
            <a:r>
              <a:rPr lang="en-US" dirty="0"/>
              <a:t>to Wish List: Easily build your Wish List around the </a:t>
            </a:r>
            <a:r>
              <a:rPr lang="en-US" dirty="0" smtClean="0"/>
              <a:t>Web</a:t>
            </a:r>
          </a:p>
          <a:p>
            <a:r>
              <a:rPr lang="en-US" dirty="0" smtClean="0"/>
              <a:t>Price </a:t>
            </a:r>
            <a:r>
              <a:rPr lang="en-US" dirty="0"/>
              <a:t>Compare: View alerts while shopping </a:t>
            </a:r>
            <a:r>
              <a:rPr lang="en-US" dirty="0" smtClean="0"/>
              <a:t>online</a:t>
            </a:r>
          </a:p>
          <a:p>
            <a:r>
              <a:rPr lang="en-US" dirty="0" smtClean="0"/>
              <a:t>Amazon </a:t>
            </a:r>
            <a:r>
              <a:rPr lang="en-US" dirty="0"/>
              <a:t>Smart Search: Search Amazon and the Web at the same </a:t>
            </a:r>
            <a:r>
              <a:rPr lang="en-US" dirty="0" smtClean="0"/>
              <a:t>time</a:t>
            </a:r>
          </a:p>
          <a:p>
            <a:r>
              <a:rPr lang="en-US" dirty="0" smtClean="0"/>
              <a:t>Cloud </a:t>
            </a:r>
            <a:r>
              <a:rPr lang="en-US" dirty="0"/>
              <a:t>Player: Play your digital music </a:t>
            </a:r>
            <a:r>
              <a:rPr lang="en-US" dirty="0" smtClean="0"/>
              <a:t>anywhere</a:t>
            </a:r>
          </a:p>
          <a:p>
            <a:r>
              <a:rPr lang="en-US" dirty="0" smtClean="0"/>
              <a:t>Cloud </a:t>
            </a:r>
            <a:r>
              <a:rPr lang="en-US" dirty="0"/>
              <a:t>Drive: Easily access your </a:t>
            </a:r>
            <a:r>
              <a:rPr lang="en-US" dirty="0" smtClean="0"/>
              <a:t>files</a:t>
            </a:r>
          </a:p>
          <a:p>
            <a:r>
              <a:rPr lang="en-US" dirty="0" smtClean="0"/>
              <a:t>Cloud </a:t>
            </a:r>
            <a:r>
              <a:rPr lang="en-US" dirty="0"/>
              <a:t>Reader: Read Kindle books instantly in your Web browser </a:t>
            </a:r>
          </a:p>
        </p:txBody>
      </p:sp>
    </p:spTree>
    <p:extLst>
      <p:ext uri="{BB962C8B-B14F-4D97-AF65-F5344CB8AC3E}">
        <p14:creationId xmlns:p14="http://schemas.microsoft.com/office/powerpoint/2010/main" val="3281935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Web App</a:t>
            </a:r>
            <a:endParaRPr lang="en-US" dirty="0"/>
          </a:p>
        </p:txBody>
      </p:sp>
      <p:pic>
        <p:nvPicPr>
          <p:cNvPr id="5122" name="Picture 2" descr="https://lh5.googleusercontent.com/tF0-6f482S7oHRJlA6o4XpdC5EXXP2f6nhJmnc4oE6geVEi8BNwzlfAm_kTRl0hxgIuZGMwJpg=s640-h400-e365"/>
          <p:cNvPicPr>
            <a:picLocks noChangeAspect="1" noChangeArrowheads="1"/>
          </p:cNvPicPr>
          <p:nvPr/>
        </p:nvPicPr>
        <p:blipFill rotWithShape="1">
          <a:blip r:embed="rId2">
            <a:extLst>
              <a:ext uri="{28A0092B-C50C-407E-A947-70E740481C1C}">
                <a14:useLocalDpi xmlns:a14="http://schemas.microsoft.com/office/drawing/2010/main" val="0"/>
              </a:ext>
            </a:extLst>
          </a:blip>
          <a:srcRect l="30503" t="9811" r="28952" b="8676"/>
          <a:stretch/>
        </p:blipFill>
        <p:spPr bwMode="auto">
          <a:xfrm>
            <a:off x="5486400" y="1828800"/>
            <a:ext cx="2971800" cy="39624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s://lh4.googleusercontent.com/nF1O8YZVWD3h836CvT3kKADhAx8kCGCPbTTQ5mRAzIs7V_Q54KTg-nEF3Kuex9L97HNuytTqFw=s640-h400-e365"/>
          <p:cNvPicPr>
            <a:picLocks noChangeAspect="1" noChangeArrowheads="1"/>
          </p:cNvPicPr>
          <p:nvPr/>
        </p:nvPicPr>
        <p:blipFill rotWithShape="1">
          <a:blip r:embed="rId3">
            <a:extLst>
              <a:ext uri="{28A0092B-C50C-407E-A947-70E740481C1C}">
                <a14:useLocalDpi xmlns:a14="http://schemas.microsoft.com/office/drawing/2010/main" val="0"/>
              </a:ext>
            </a:extLst>
          </a:blip>
          <a:srcRect l="31264" t="9277" r="32709" b="11214"/>
          <a:stretch/>
        </p:blipFill>
        <p:spPr bwMode="auto">
          <a:xfrm>
            <a:off x="1219200" y="1828800"/>
            <a:ext cx="288036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3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125</TotalTime>
  <Words>723</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Technic</vt:lpstr>
      <vt:lpstr>Jay z, amazon and privacy intrusion </vt:lpstr>
      <vt:lpstr>PowerPoint Presentation</vt:lpstr>
      <vt:lpstr>Shawn “Jay Z” Carter</vt:lpstr>
      <vt:lpstr>The Album – MC | HG</vt:lpstr>
      <vt:lpstr>Samsung Privacy Agreement</vt:lpstr>
      <vt:lpstr>App Screenshots </vt:lpstr>
      <vt:lpstr>Amazon and Chrome</vt:lpstr>
      <vt:lpstr>Amazon and Google Chrome</vt:lpstr>
      <vt:lpstr>The Web App</vt:lpstr>
      <vt:lpstr>Why is this so bad?</vt:lpstr>
      <vt:lpstr>“Shooting fish in a barrel”</vt:lpstr>
      <vt:lpstr>Am I protected from this?</vt:lpstr>
      <vt:lpstr>Invasion of Privacy Tort Interest in Personal Information</vt:lpstr>
      <vt:lpstr>Intrusion upon selection</vt:lpstr>
      <vt:lpstr>Fair Information Practices</vt:lpstr>
      <vt:lpstr>In these cases, the user said “Sure!”</vt:lpstr>
      <vt:lpstr>Web Articles Used</vt:lpstr>
    </vt:vector>
  </TitlesOfParts>
  <Company>Georgia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Jay z, amazon and privacy intrusion</dc:title>
  <dc:creator>Benjamin J. Miller</dc:creator>
  <cp:lastModifiedBy>Benjamin J. Miller</cp:lastModifiedBy>
  <cp:revision>17</cp:revision>
  <dcterms:created xsi:type="dcterms:W3CDTF">2013-07-30T08:34:10Z</dcterms:created>
  <dcterms:modified xsi:type="dcterms:W3CDTF">2013-07-31T12:43:36Z</dcterms:modified>
</cp:coreProperties>
</file>