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2" r:id="rId5"/>
    <p:sldId id="259" r:id="rId6"/>
    <p:sldId id="260" r:id="rId7"/>
    <p:sldId id="261" r:id="rId8"/>
    <p:sldId id="263" r:id="rId9"/>
    <p:sldId id="264" r:id="rId10"/>
    <p:sldId id="265" r:id="rId11"/>
    <p:sldId id="266" r:id="rId12"/>
    <p:sldId id="267"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0" d="100"/>
          <a:sy n="80" d="100"/>
        </p:scale>
        <p:origin x="-1448"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37AC182-B4FD-EA44-A8B9-B8B926663491}" type="datetimeFigureOut">
              <a:rPr lang="en-US" smtClean="0"/>
              <a:t>7/31/13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253D1E-0E3C-FA40-93DF-6E769EABEE32}" type="slidenum">
              <a:rPr lang="en-US" smtClean="0"/>
              <a:t>‹#›</a:t>
            </a:fld>
            <a:endParaRPr lang="en-US"/>
          </a:p>
        </p:txBody>
      </p:sp>
    </p:spTree>
    <p:extLst>
      <p:ext uri="{BB962C8B-B14F-4D97-AF65-F5344CB8AC3E}">
        <p14:creationId xmlns:p14="http://schemas.microsoft.com/office/powerpoint/2010/main" val="180814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7AC182-B4FD-EA44-A8B9-B8B926663491}" type="datetimeFigureOut">
              <a:rPr lang="en-US" smtClean="0"/>
              <a:t>7/31/13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253D1E-0E3C-FA40-93DF-6E769EABEE32}" type="slidenum">
              <a:rPr lang="en-US" smtClean="0"/>
              <a:t>‹#›</a:t>
            </a:fld>
            <a:endParaRPr lang="en-US"/>
          </a:p>
        </p:txBody>
      </p:sp>
    </p:spTree>
    <p:extLst>
      <p:ext uri="{BB962C8B-B14F-4D97-AF65-F5344CB8AC3E}">
        <p14:creationId xmlns:p14="http://schemas.microsoft.com/office/powerpoint/2010/main" val="9597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7AC182-B4FD-EA44-A8B9-B8B926663491}" type="datetimeFigureOut">
              <a:rPr lang="en-US" smtClean="0"/>
              <a:t>7/31/13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253D1E-0E3C-FA40-93DF-6E769EABEE32}" type="slidenum">
              <a:rPr lang="en-US" smtClean="0"/>
              <a:t>‹#›</a:t>
            </a:fld>
            <a:endParaRPr lang="en-US"/>
          </a:p>
        </p:txBody>
      </p:sp>
    </p:spTree>
    <p:extLst>
      <p:ext uri="{BB962C8B-B14F-4D97-AF65-F5344CB8AC3E}">
        <p14:creationId xmlns:p14="http://schemas.microsoft.com/office/powerpoint/2010/main" val="781175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7AC182-B4FD-EA44-A8B9-B8B926663491}" type="datetimeFigureOut">
              <a:rPr lang="en-US" smtClean="0"/>
              <a:t>7/31/13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253D1E-0E3C-FA40-93DF-6E769EABEE32}" type="slidenum">
              <a:rPr lang="en-US" smtClean="0"/>
              <a:t>‹#›</a:t>
            </a:fld>
            <a:endParaRPr lang="en-US"/>
          </a:p>
        </p:txBody>
      </p:sp>
    </p:spTree>
    <p:extLst>
      <p:ext uri="{BB962C8B-B14F-4D97-AF65-F5344CB8AC3E}">
        <p14:creationId xmlns:p14="http://schemas.microsoft.com/office/powerpoint/2010/main" val="681635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7AC182-B4FD-EA44-A8B9-B8B926663491}" type="datetimeFigureOut">
              <a:rPr lang="en-US" smtClean="0"/>
              <a:t>7/31/13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253D1E-0E3C-FA40-93DF-6E769EABEE32}" type="slidenum">
              <a:rPr lang="en-US" smtClean="0"/>
              <a:t>‹#›</a:t>
            </a:fld>
            <a:endParaRPr lang="en-US"/>
          </a:p>
        </p:txBody>
      </p:sp>
    </p:spTree>
    <p:extLst>
      <p:ext uri="{BB962C8B-B14F-4D97-AF65-F5344CB8AC3E}">
        <p14:creationId xmlns:p14="http://schemas.microsoft.com/office/powerpoint/2010/main" val="2816340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37AC182-B4FD-EA44-A8B9-B8B926663491}" type="datetimeFigureOut">
              <a:rPr lang="en-US" smtClean="0"/>
              <a:t>7/31/13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253D1E-0E3C-FA40-93DF-6E769EABEE32}" type="slidenum">
              <a:rPr lang="en-US" smtClean="0"/>
              <a:t>‹#›</a:t>
            </a:fld>
            <a:endParaRPr lang="en-US"/>
          </a:p>
        </p:txBody>
      </p:sp>
    </p:spTree>
    <p:extLst>
      <p:ext uri="{BB962C8B-B14F-4D97-AF65-F5344CB8AC3E}">
        <p14:creationId xmlns:p14="http://schemas.microsoft.com/office/powerpoint/2010/main" val="936049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37AC182-B4FD-EA44-A8B9-B8B926663491}" type="datetimeFigureOut">
              <a:rPr lang="en-US" smtClean="0"/>
              <a:t>7/31/13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253D1E-0E3C-FA40-93DF-6E769EABEE32}" type="slidenum">
              <a:rPr lang="en-US" smtClean="0"/>
              <a:t>‹#›</a:t>
            </a:fld>
            <a:endParaRPr lang="en-US"/>
          </a:p>
        </p:txBody>
      </p:sp>
    </p:spTree>
    <p:extLst>
      <p:ext uri="{BB962C8B-B14F-4D97-AF65-F5344CB8AC3E}">
        <p14:creationId xmlns:p14="http://schemas.microsoft.com/office/powerpoint/2010/main" val="983482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37AC182-B4FD-EA44-A8B9-B8B926663491}" type="datetimeFigureOut">
              <a:rPr lang="en-US" smtClean="0"/>
              <a:t>7/31/13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253D1E-0E3C-FA40-93DF-6E769EABEE32}" type="slidenum">
              <a:rPr lang="en-US" smtClean="0"/>
              <a:t>‹#›</a:t>
            </a:fld>
            <a:endParaRPr lang="en-US"/>
          </a:p>
        </p:txBody>
      </p:sp>
    </p:spTree>
    <p:extLst>
      <p:ext uri="{BB962C8B-B14F-4D97-AF65-F5344CB8AC3E}">
        <p14:creationId xmlns:p14="http://schemas.microsoft.com/office/powerpoint/2010/main" val="1556991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7AC182-B4FD-EA44-A8B9-B8B926663491}" type="datetimeFigureOut">
              <a:rPr lang="en-US" smtClean="0"/>
              <a:t>7/31/13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253D1E-0E3C-FA40-93DF-6E769EABEE32}" type="slidenum">
              <a:rPr lang="en-US" smtClean="0"/>
              <a:t>‹#›</a:t>
            </a:fld>
            <a:endParaRPr lang="en-US"/>
          </a:p>
        </p:txBody>
      </p:sp>
    </p:spTree>
    <p:extLst>
      <p:ext uri="{BB962C8B-B14F-4D97-AF65-F5344CB8AC3E}">
        <p14:creationId xmlns:p14="http://schemas.microsoft.com/office/powerpoint/2010/main" val="1134034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7AC182-B4FD-EA44-A8B9-B8B926663491}" type="datetimeFigureOut">
              <a:rPr lang="en-US" smtClean="0"/>
              <a:t>7/31/13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253D1E-0E3C-FA40-93DF-6E769EABEE32}" type="slidenum">
              <a:rPr lang="en-US" smtClean="0"/>
              <a:t>‹#›</a:t>
            </a:fld>
            <a:endParaRPr lang="en-US"/>
          </a:p>
        </p:txBody>
      </p:sp>
    </p:spTree>
    <p:extLst>
      <p:ext uri="{BB962C8B-B14F-4D97-AF65-F5344CB8AC3E}">
        <p14:creationId xmlns:p14="http://schemas.microsoft.com/office/powerpoint/2010/main" val="340759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7AC182-B4FD-EA44-A8B9-B8B926663491}" type="datetimeFigureOut">
              <a:rPr lang="en-US" smtClean="0"/>
              <a:t>7/31/13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253D1E-0E3C-FA40-93DF-6E769EABEE32}" type="slidenum">
              <a:rPr lang="en-US" smtClean="0"/>
              <a:t>‹#›</a:t>
            </a:fld>
            <a:endParaRPr lang="en-US"/>
          </a:p>
        </p:txBody>
      </p:sp>
    </p:spTree>
    <p:extLst>
      <p:ext uri="{BB962C8B-B14F-4D97-AF65-F5344CB8AC3E}">
        <p14:creationId xmlns:p14="http://schemas.microsoft.com/office/powerpoint/2010/main" val="1204293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7AC182-B4FD-EA44-A8B9-B8B926663491}" type="datetimeFigureOut">
              <a:rPr lang="en-US" smtClean="0"/>
              <a:t>7/31/13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253D1E-0E3C-FA40-93DF-6E769EABEE32}" type="slidenum">
              <a:rPr lang="en-US" smtClean="0"/>
              <a:t>‹#›</a:t>
            </a:fld>
            <a:endParaRPr lang="en-US"/>
          </a:p>
        </p:txBody>
      </p:sp>
    </p:spTree>
    <p:extLst>
      <p:ext uri="{BB962C8B-B14F-4D97-AF65-F5344CB8AC3E}">
        <p14:creationId xmlns:p14="http://schemas.microsoft.com/office/powerpoint/2010/main" val="34168830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93762"/>
            <a:ext cx="7772400" cy="2473325"/>
          </a:xfrm>
        </p:spPr>
        <p:txBody>
          <a:bodyPr>
            <a:normAutofit/>
          </a:bodyPr>
          <a:lstStyle/>
          <a:p>
            <a:r>
              <a:rPr lang="en-US" dirty="0">
                <a:solidFill>
                  <a:srgbClr val="604A7B"/>
                </a:solidFill>
              </a:rPr>
              <a:t>Children's Online Privacy Protection Act and the Video Privacy Protection </a:t>
            </a:r>
            <a:r>
              <a:rPr lang="en-US" dirty="0" smtClean="0">
                <a:solidFill>
                  <a:srgbClr val="604A7B"/>
                </a:solidFill>
              </a:rPr>
              <a:t>Act</a:t>
            </a:r>
            <a:endParaRPr lang="en-US" dirty="0">
              <a:solidFill>
                <a:srgbClr val="604A7B"/>
              </a:solidFill>
            </a:endParaRPr>
          </a:p>
        </p:txBody>
      </p:sp>
      <p:sp>
        <p:nvSpPr>
          <p:cNvPr id="3" name="Subtitle 2"/>
          <p:cNvSpPr>
            <a:spLocks noGrp="1"/>
          </p:cNvSpPr>
          <p:nvPr>
            <p:ph type="subTitle" idx="1"/>
          </p:nvPr>
        </p:nvSpPr>
        <p:spPr>
          <a:xfrm>
            <a:off x="1228725" y="3536950"/>
            <a:ext cx="6400800" cy="1752600"/>
          </a:xfrm>
        </p:spPr>
        <p:txBody>
          <a:bodyPr/>
          <a:lstStyle/>
          <a:p>
            <a:r>
              <a:rPr lang="en-US" dirty="0" smtClean="0">
                <a:solidFill>
                  <a:srgbClr val="FFFFFF"/>
                </a:solidFill>
              </a:rPr>
              <a:t>By: Alana Rushing</a:t>
            </a:r>
            <a:endParaRPr lang="en-US" dirty="0">
              <a:solidFill>
                <a:srgbClr val="FFFFFF"/>
              </a:solidFill>
            </a:endParaRPr>
          </a:p>
        </p:txBody>
      </p:sp>
      <p:pic>
        <p:nvPicPr>
          <p:cNvPr id="4" name="Picture 3"/>
          <p:cNvPicPr>
            <a:picLocks noChangeAspect="1"/>
          </p:cNvPicPr>
          <p:nvPr/>
        </p:nvPicPr>
        <p:blipFill>
          <a:blip r:embed="rId2"/>
          <a:stretch>
            <a:fillRect/>
          </a:stretch>
        </p:blipFill>
        <p:spPr>
          <a:xfrm>
            <a:off x="5902854" y="4413250"/>
            <a:ext cx="3241146" cy="2222500"/>
          </a:xfrm>
          <a:prstGeom prst="rect">
            <a:avLst/>
          </a:prstGeom>
        </p:spPr>
      </p:pic>
      <p:pic>
        <p:nvPicPr>
          <p:cNvPr id="5" name="Picture 4"/>
          <p:cNvPicPr>
            <a:picLocks noChangeAspect="1"/>
          </p:cNvPicPr>
          <p:nvPr/>
        </p:nvPicPr>
        <p:blipFill>
          <a:blip r:embed="rId3"/>
          <a:stretch>
            <a:fillRect/>
          </a:stretch>
        </p:blipFill>
        <p:spPr>
          <a:xfrm>
            <a:off x="333374" y="4350850"/>
            <a:ext cx="2390775" cy="2380149"/>
          </a:xfrm>
          <a:prstGeom prst="rect">
            <a:avLst/>
          </a:prstGeom>
        </p:spPr>
      </p:pic>
    </p:spTree>
    <p:extLst>
      <p:ext uri="{BB962C8B-B14F-4D97-AF65-F5344CB8AC3E}">
        <p14:creationId xmlns:p14="http://schemas.microsoft.com/office/powerpoint/2010/main" val="17371226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4">
                    <a:lumMod val="75000"/>
                  </a:schemeClr>
                </a:solidFill>
              </a:rPr>
              <a:t>Revisions</a:t>
            </a:r>
            <a:endParaRPr lang="en-US" dirty="0">
              <a:solidFill>
                <a:schemeClr val="accent4">
                  <a:lumMod val="75000"/>
                </a:schemeClr>
              </a:solidFill>
            </a:endParaRPr>
          </a:p>
        </p:txBody>
      </p:sp>
      <p:sp>
        <p:nvSpPr>
          <p:cNvPr id="3" name="Content Placeholder 2"/>
          <p:cNvSpPr>
            <a:spLocks noGrp="1"/>
          </p:cNvSpPr>
          <p:nvPr>
            <p:ph idx="1"/>
          </p:nvPr>
        </p:nvSpPr>
        <p:spPr/>
        <p:txBody>
          <a:bodyPr>
            <a:normAutofit fontScale="92500" lnSpcReduction="20000"/>
          </a:bodyPr>
          <a:lstStyle/>
          <a:p>
            <a:r>
              <a:rPr lang="en-US" dirty="0">
                <a:solidFill>
                  <a:schemeClr val="bg1"/>
                </a:solidFill>
              </a:rPr>
              <a:t>On January 10, 2013, President Obama signed into law amendments to the VPPA that facilitate social media sharing of video viewing preferences when users consent to disclosure of information via the Internet. </a:t>
            </a:r>
            <a:endParaRPr lang="en-US" dirty="0" smtClean="0">
              <a:solidFill>
                <a:schemeClr val="bg1"/>
              </a:solidFill>
            </a:endParaRPr>
          </a:p>
          <a:p>
            <a:r>
              <a:rPr lang="en-US" dirty="0" smtClean="0">
                <a:solidFill>
                  <a:schemeClr val="bg1"/>
                </a:solidFill>
              </a:rPr>
              <a:t>The </a:t>
            </a:r>
            <a:r>
              <a:rPr lang="en-US" dirty="0">
                <a:solidFill>
                  <a:schemeClr val="bg1"/>
                </a:solidFill>
              </a:rPr>
              <a:t>amendments provide that a consumer’s written consent can now be obtained through electronic means using the Internet, provided that the consent is in a “form separate and distinct from any form setting forth other legal or financial obligations of the consumer.</a:t>
            </a:r>
            <a:r>
              <a:rPr lang="en-US" dirty="0" smtClean="0">
                <a:solidFill>
                  <a:schemeClr val="bg1"/>
                </a:solidFill>
              </a:rPr>
              <a:t>”</a:t>
            </a:r>
            <a:endParaRPr lang="en-US" dirty="0">
              <a:solidFill>
                <a:schemeClr val="bg1"/>
              </a:solidFill>
            </a:endParaRPr>
          </a:p>
        </p:txBody>
      </p:sp>
    </p:spTree>
    <p:extLst>
      <p:ext uri="{BB962C8B-B14F-4D97-AF65-F5344CB8AC3E}">
        <p14:creationId xmlns:p14="http://schemas.microsoft.com/office/powerpoint/2010/main" val="22753538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604A7B"/>
                </a:solidFill>
              </a:rPr>
              <a:t>Revisions cont..</a:t>
            </a:r>
            <a:endParaRPr lang="en-US" dirty="0">
              <a:solidFill>
                <a:srgbClr val="604A7B"/>
              </a:solidFill>
            </a:endParaRPr>
          </a:p>
        </p:txBody>
      </p:sp>
      <p:sp>
        <p:nvSpPr>
          <p:cNvPr id="3" name="Content Placeholder 2"/>
          <p:cNvSpPr>
            <a:spLocks noGrp="1"/>
          </p:cNvSpPr>
          <p:nvPr>
            <p:ph idx="1"/>
          </p:nvPr>
        </p:nvSpPr>
        <p:spPr/>
        <p:txBody>
          <a:bodyPr>
            <a:normAutofit fontScale="92500" lnSpcReduction="20000"/>
          </a:bodyPr>
          <a:lstStyle/>
          <a:p>
            <a:r>
              <a:rPr lang="en-US" dirty="0" smtClean="0">
                <a:solidFill>
                  <a:schemeClr val="bg1"/>
                </a:solidFill>
              </a:rPr>
              <a:t>The amendments also permit the consumer to choose between giving consent to disclosure either:  in advance for a set period of time, up to two years or until consent is withdrawn, or each time disclosure is sought (like under the old statute). </a:t>
            </a:r>
          </a:p>
          <a:p>
            <a:r>
              <a:rPr lang="en-US" dirty="0">
                <a:solidFill>
                  <a:schemeClr val="bg1"/>
                </a:solidFill>
              </a:rPr>
              <a:t>T</a:t>
            </a:r>
            <a:r>
              <a:rPr lang="en-US" dirty="0" smtClean="0">
                <a:solidFill>
                  <a:schemeClr val="bg1"/>
                </a:solidFill>
              </a:rPr>
              <a:t>he service provider must give the consumer “in a clear and conspicuous manner” the opportunity to withdraw consent either on a case-by-case basis or from ongoing disclosures, at the consumer’s election.</a:t>
            </a:r>
          </a:p>
          <a:p>
            <a:endParaRPr lang="en-US" dirty="0"/>
          </a:p>
        </p:txBody>
      </p:sp>
    </p:spTree>
    <p:extLst>
      <p:ext uri="{BB962C8B-B14F-4D97-AF65-F5344CB8AC3E}">
        <p14:creationId xmlns:p14="http://schemas.microsoft.com/office/powerpoint/2010/main" val="471257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79481" y="2505670"/>
            <a:ext cx="5684943" cy="923330"/>
          </a:xfrm>
          <a:prstGeom prst="rect">
            <a:avLst/>
          </a:prstGeom>
          <a:solidFill>
            <a:srgbClr val="C0504D"/>
          </a:solidFill>
          <a:ln>
            <a:solidFill>
              <a:schemeClr val="accent3"/>
            </a:solidFill>
          </a:ln>
          <a:effectLst>
            <a:glow rad="228600">
              <a:schemeClr val="accent4">
                <a:satMod val="175000"/>
                <a:alpha val="40000"/>
              </a:schemeClr>
            </a:glow>
          </a:effectLst>
        </p:spPr>
        <p:txBody>
          <a:bodyPr wrap="square" lIns="91440" tIns="45720" rIns="91440" bIns="45720">
            <a:spAutoFit/>
          </a:bodyPr>
          <a:lstStyle/>
          <a:p>
            <a:pPr algn="ctr"/>
            <a:r>
              <a:rPr lang="en-US"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THE END!!</a:t>
            </a:r>
            <a:endParaRPr lang="en-U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619342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solidFill>
                  <a:schemeClr val="accent4">
                    <a:lumMod val="75000"/>
                  </a:schemeClr>
                </a:solidFill>
              </a:rPr>
              <a:t>Children’s Online Privacy Protection Act (COPPA)</a:t>
            </a:r>
            <a:endParaRPr lang="en-US" sz="3600" dirty="0">
              <a:solidFill>
                <a:schemeClr val="accent4">
                  <a:lumMod val="75000"/>
                </a:schemeClr>
              </a:solidFill>
            </a:endParaRPr>
          </a:p>
        </p:txBody>
      </p:sp>
      <p:sp>
        <p:nvSpPr>
          <p:cNvPr id="3" name="Content Placeholder 2"/>
          <p:cNvSpPr>
            <a:spLocks noGrp="1"/>
          </p:cNvSpPr>
          <p:nvPr>
            <p:ph idx="1"/>
          </p:nvPr>
        </p:nvSpPr>
        <p:spPr/>
        <p:txBody>
          <a:bodyPr>
            <a:noAutofit/>
          </a:bodyPr>
          <a:lstStyle/>
          <a:p>
            <a:r>
              <a:rPr lang="en-US" sz="2400" dirty="0" smtClean="0">
                <a:solidFill>
                  <a:srgbClr val="FFFFFF"/>
                </a:solidFill>
              </a:rPr>
              <a:t>The act, effective April 21, 2000, applies to the online collection of personal information by persons or entities under U.S. jurisdiction from children under 13 years of age. </a:t>
            </a:r>
          </a:p>
          <a:p>
            <a:r>
              <a:rPr lang="en-US" sz="2400" dirty="0" smtClean="0">
                <a:solidFill>
                  <a:srgbClr val="FFFFFF"/>
                </a:solidFill>
              </a:rPr>
              <a:t>The act details….. </a:t>
            </a:r>
          </a:p>
          <a:p>
            <a:pPr marL="0" indent="0">
              <a:buNone/>
            </a:pPr>
            <a:r>
              <a:rPr lang="en-US" sz="2400" dirty="0" smtClean="0">
                <a:solidFill>
                  <a:srgbClr val="FFFFFF"/>
                </a:solidFill>
              </a:rPr>
              <a:t>			-what a website operator must include in a privacy          			policy </a:t>
            </a:r>
          </a:p>
          <a:p>
            <a:pPr marL="0" indent="0">
              <a:buNone/>
            </a:pPr>
            <a:r>
              <a:rPr lang="en-US" sz="2400" dirty="0">
                <a:solidFill>
                  <a:srgbClr val="FFFFFF"/>
                </a:solidFill>
              </a:rPr>
              <a:t>	</a:t>
            </a:r>
            <a:r>
              <a:rPr lang="en-US" sz="2400" dirty="0" smtClean="0">
                <a:solidFill>
                  <a:srgbClr val="FFFFFF"/>
                </a:solidFill>
              </a:rPr>
              <a:t>		-when and how to seek verifiable consent from a 				parent or guardian</a:t>
            </a:r>
          </a:p>
          <a:p>
            <a:pPr marL="0" indent="0">
              <a:buNone/>
            </a:pPr>
            <a:r>
              <a:rPr lang="en-US" sz="2400" dirty="0" smtClean="0">
                <a:solidFill>
                  <a:srgbClr val="FFFFFF"/>
                </a:solidFill>
              </a:rPr>
              <a:t> 			-what responsibilities an operator has to </a:t>
            </a:r>
            <a:r>
              <a:rPr lang="en-US" sz="2400" dirty="0" smtClean="0">
                <a:solidFill>
                  <a:srgbClr val="FFFFFF"/>
                </a:solidFill>
              </a:rPr>
              <a:t>protect for </a:t>
            </a:r>
            <a:r>
              <a:rPr lang="en-US" sz="2400" dirty="0" smtClean="0">
                <a:solidFill>
                  <a:srgbClr val="FFFFFF"/>
                </a:solidFill>
              </a:rPr>
              <a:t>			</a:t>
            </a:r>
            <a:r>
              <a:rPr lang="en-US" sz="2400" dirty="0" smtClean="0">
                <a:solidFill>
                  <a:srgbClr val="FFFFFF"/>
                </a:solidFill>
              </a:rPr>
              <a:t>children's privacy </a:t>
            </a:r>
            <a:r>
              <a:rPr lang="en-US" sz="2400" dirty="0" smtClean="0">
                <a:solidFill>
                  <a:srgbClr val="FFFFFF"/>
                </a:solidFill>
              </a:rPr>
              <a:t>and safety online including 					restrictions on the marketing to those under 13. </a:t>
            </a:r>
          </a:p>
        </p:txBody>
      </p:sp>
    </p:spTree>
    <p:extLst>
      <p:ext uri="{BB962C8B-B14F-4D97-AF65-F5344CB8AC3E}">
        <p14:creationId xmlns:p14="http://schemas.microsoft.com/office/powerpoint/2010/main" val="3410155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4">
                    <a:lumMod val="75000"/>
                  </a:schemeClr>
                </a:solidFill>
              </a:rPr>
              <a:t>Continued…</a:t>
            </a:r>
            <a:endParaRPr lang="en-US" dirty="0">
              <a:solidFill>
                <a:schemeClr val="accent4">
                  <a:lumMod val="75000"/>
                </a:schemeClr>
              </a:solidFill>
            </a:endParaRPr>
          </a:p>
        </p:txBody>
      </p:sp>
      <p:sp>
        <p:nvSpPr>
          <p:cNvPr id="3" name="Content Placeholder 2"/>
          <p:cNvSpPr>
            <a:spLocks noGrp="1"/>
          </p:cNvSpPr>
          <p:nvPr>
            <p:ph idx="1"/>
          </p:nvPr>
        </p:nvSpPr>
        <p:spPr/>
        <p:txBody>
          <a:bodyPr>
            <a:normAutofit fontScale="92500" lnSpcReduction="10000"/>
          </a:bodyPr>
          <a:lstStyle/>
          <a:p>
            <a:r>
              <a:rPr lang="en-US" sz="2400" dirty="0" smtClean="0">
                <a:solidFill>
                  <a:srgbClr val="FFFFFF"/>
                </a:solidFill>
              </a:rPr>
              <a:t>While children under 13 can legally give out personal information with their parents' permission, many websites altogether disallow underage children from using their services due to the amount of work involved.</a:t>
            </a:r>
          </a:p>
          <a:p>
            <a:r>
              <a:rPr lang="en-US" sz="2400" dirty="0" smtClean="0">
                <a:solidFill>
                  <a:schemeClr val="bg1"/>
                </a:solidFill>
              </a:rPr>
              <a:t>The Federal </a:t>
            </a:r>
            <a:r>
              <a:rPr lang="en-US" sz="2400" dirty="0">
                <a:solidFill>
                  <a:schemeClr val="bg1"/>
                </a:solidFill>
              </a:rPr>
              <a:t>Trade Commission (FTC) has the authority to issue regulations and enforce COPPA. Also under the terms of COPPA, the FTC designated "safe harbor" provision is designed to </a:t>
            </a:r>
            <a:r>
              <a:rPr lang="en-US" sz="2400" dirty="0">
                <a:solidFill>
                  <a:srgbClr val="FFFFFF"/>
                </a:solidFill>
              </a:rPr>
              <a:t>encourage increased industry self-regulation</a:t>
            </a:r>
            <a:r>
              <a:rPr lang="en-US" sz="2400" dirty="0" smtClean="0">
                <a:solidFill>
                  <a:srgbClr val="FFFFFF"/>
                </a:solidFill>
              </a:rPr>
              <a:t>.</a:t>
            </a:r>
          </a:p>
          <a:p>
            <a:r>
              <a:rPr lang="en-US" sz="2400" dirty="0">
                <a:solidFill>
                  <a:srgbClr val="FFFFFF"/>
                </a:solidFill>
              </a:rPr>
              <a:t>The Act applies to websites and online services operated for commercial purposes that are either directed to children under 13 or have actual knowledge that children under 13 are providing information online. Most recognized non-profit organizations are exempt from most of the requirements of </a:t>
            </a:r>
            <a:r>
              <a:rPr lang="en-US" sz="2400" dirty="0" smtClean="0">
                <a:solidFill>
                  <a:srgbClr val="FFFFFF"/>
                </a:solidFill>
              </a:rPr>
              <a:t>COPPA.</a:t>
            </a:r>
          </a:p>
          <a:p>
            <a:pPr marL="0" indent="0">
              <a:buNone/>
            </a:pPr>
            <a:endParaRPr lang="en-US" sz="2400" dirty="0" smtClean="0">
              <a:solidFill>
                <a:srgbClr val="FFFFFF"/>
              </a:solidFill>
            </a:endParaRPr>
          </a:p>
          <a:p>
            <a:pPr marL="0" indent="0">
              <a:buNone/>
            </a:pPr>
            <a:endParaRPr lang="en-US" dirty="0" smtClean="0">
              <a:solidFill>
                <a:srgbClr val="FFFFFF"/>
              </a:solidFill>
            </a:endParaRPr>
          </a:p>
          <a:p>
            <a:pPr marL="0" indent="0">
              <a:buNone/>
            </a:pPr>
            <a:endParaRPr lang="en-US" dirty="0"/>
          </a:p>
        </p:txBody>
      </p:sp>
    </p:spTree>
    <p:extLst>
      <p:ext uri="{BB962C8B-B14F-4D97-AF65-F5344CB8AC3E}">
        <p14:creationId xmlns:p14="http://schemas.microsoft.com/office/powerpoint/2010/main" val="2994920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rgbClr val="604A7B"/>
                </a:solidFill>
              </a:rPr>
              <a:t>Cont</a:t>
            </a:r>
            <a:r>
              <a:rPr lang="en-US" dirty="0" smtClean="0">
                <a:solidFill>
                  <a:srgbClr val="604A7B"/>
                </a:solidFill>
              </a:rPr>
              <a:t>…</a:t>
            </a:r>
            <a:endParaRPr lang="en-US" dirty="0">
              <a:solidFill>
                <a:srgbClr val="604A7B"/>
              </a:solidFill>
            </a:endParaRPr>
          </a:p>
        </p:txBody>
      </p:sp>
      <p:sp>
        <p:nvSpPr>
          <p:cNvPr id="3" name="Content Placeholder 2"/>
          <p:cNvSpPr>
            <a:spLocks noGrp="1"/>
          </p:cNvSpPr>
          <p:nvPr>
            <p:ph idx="1"/>
          </p:nvPr>
        </p:nvSpPr>
        <p:spPr/>
        <p:txBody>
          <a:bodyPr>
            <a:normAutofit/>
          </a:bodyPr>
          <a:lstStyle/>
          <a:p>
            <a:r>
              <a:rPr lang="en-US" sz="2400" dirty="0">
                <a:solidFill>
                  <a:srgbClr val="FFFFFF"/>
                </a:solidFill>
              </a:rPr>
              <a:t>The type of "verifiable parental consent" that is required before collecting and using information provided by children under 13 is based upon a "sliding scale" set forth in a Federal Trade Commission </a:t>
            </a:r>
            <a:r>
              <a:rPr lang="en-US" sz="2400" dirty="0" smtClean="0">
                <a:solidFill>
                  <a:srgbClr val="FFFFFF"/>
                </a:solidFill>
              </a:rPr>
              <a:t>regulation </a:t>
            </a:r>
            <a:r>
              <a:rPr lang="en-US" sz="2400" dirty="0">
                <a:solidFill>
                  <a:srgbClr val="FFFFFF"/>
                </a:solidFill>
              </a:rPr>
              <a:t>that takes into account the manner in which the information is being collected and the uses to which the information will be put</a:t>
            </a:r>
            <a:r>
              <a:rPr lang="en-US" sz="2400" dirty="0" smtClean="0">
                <a:solidFill>
                  <a:srgbClr val="FFFFFF"/>
                </a:solidFill>
              </a:rPr>
              <a:t>.</a:t>
            </a:r>
          </a:p>
          <a:p>
            <a:endParaRPr lang="en-US" sz="2400" dirty="0">
              <a:solidFill>
                <a:srgbClr val="FFFFFF"/>
              </a:solidFill>
            </a:endParaRPr>
          </a:p>
        </p:txBody>
      </p:sp>
    </p:spTree>
    <p:extLst>
      <p:ext uri="{BB962C8B-B14F-4D97-AF65-F5344CB8AC3E}">
        <p14:creationId xmlns:p14="http://schemas.microsoft.com/office/powerpoint/2010/main" val="24022050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4">
                    <a:lumMod val="75000"/>
                  </a:schemeClr>
                </a:solidFill>
              </a:rPr>
              <a:t>2013 revision</a:t>
            </a:r>
            <a:endParaRPr lang="en-US" dirty="0">
              <a:solidFill>
                <a:schemeClr val="accent4">
                  <a:lumMod val="75000"/>
                </a:schemeClr>
              </a:solidFill>
            </a:endParaRPr>
          </a:p>
        </p:txBody>
      </p:sp>
      <p:sp>
        <p:nvSpPr>
          <p:cNvPr id="3" name="Content Placeholder 2"/>
          <p:cNvSpPr>
            <a:spLocks noGrp="1"/>
          </p:cNvSpPr>
          <p:nvPr>
            <p:ph idx="1"/>
          </p:nvPr>
        </p:nvSpPr>
        <p:spPr/>
        <p:txBody>
          <a:bodyPr>
            <a:normAutofit fontScale="85000" lnSpcReduction="20000"/>
          </a:bodyPr>
          <a:lstStyle/>
          <a:p>
            <a:r>
              <a:rPr lang="en-US" dirty="0">
                <a:solidFill>
                  <a:schemeClr val="bg1"/>
                </a:solidFill>
              </a:rPr>
              <a:t>The revised COPPA Rule aims to strengthen children’s </a:t>
            </a:r>
            <a:r>
              <a:rPr lang="en-US" b="1" dirty="0">
                <a:solidFill>
                  <a:schemeClr val="bg1"/>
                </a:solidFill>
              </a:rPr>
              <a:t>privacy</a:t>
            </a:r>
            <a:r>
              <a:rPr lang="en-US" dirty="0">
                <a:solidFill>
                  <a:schemeClr val="bg1"/>
                </a:solidFill>
              </a:rPr>
              <a:t> protections and give parents greater control over the personal information that websites and </a:t>
            </a:r>
            <a:r>
              <a:rPr lang="en-US" b="1" dirty="0">
                <a:solidFill>
                  <a:schemeClr val="bg1"/>
                </a:solidFill>
              </a:rPr>
              <a:t>online</a:t>
            </a:r>
            <a:r>
              <a:rPr lang="en-US" dirty="0">
                <a:solidFill>
                  <a:schemeClr val="bg1"/>
                </a:solidFill>
              </a:rPr>
              <a:t> services can collect. Among the more significant changes in the revised Rule are an expanded definition of the term “personal information” and revisions to how companies may obtain parental consent. </a:t>
            </a:r>
            <a:endParaRPr lang="en-US" dirty="0" smtClean="0">
              <a:solidFill>
                <a:schemeClr val="bg1"/>
              </a:solidFill>
            </a:endParaRPr>
          </a:p>
          <a:p>
            <a:r>
              <a:rPr lang="en-US" dirty="0">
                <a:solidFill>
                  <a:srgbClr val="FFFFFF"/>
                </a:solidFill>
              </a:rPr>
              <a:t>The updates are primarily aimed at mobile privacy, but are intended to reflect the FTC’s commitment to “helping to create a safer, more secure online experience for children” in the face of rapid technological change.</a:t>
            </a:r>
            <a:endParaRPr lang="en-US" dirty="0">
              <a:solidFill>
                <a:srgbClr val="FFFFFF"/>
              </a:solidFill>
            </a:endParaRPr>
          </a:p>
        </p:txBody>
      </p:sp>
    </p:spTree>
    <p:extLst>
      <p:ext uri="{BB962C8B-B14F-4D97-AF65-F5344CB8AC3E}">
        <p14:creationId xmlns:p14="http://schemas.microsoft.com/office/powerpoint/2010/main" val="38727729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4">
                    <a:lumMod val="75000"/>
                  </a:schemeClr>
                </a:solidFill>
              </a:rPr>
              <a:t>Violations to COPPA</a:t>
            </a:r>
            <a:endParaRPr lang="en-US" dirty="0">
              <a:solidFill>
                <a:schemeClr val="accent4">
                  <a:lumMod val="75000"/>
                </a:schemeClr>
              </a:solidFill>
            </a:endParaRPr>
          </a:p>
        </p:txBody>
      </p:sp>
      <p:sp>
        <p:nvSpPr>
          <p:cNvPr id="3" name="Content Placeholder 2"/>
          <p:cNvSpPr>
            <a:spLocks noGrp="1"/>
          </p:cNvSpPr>
          <p:nvPr>
            <p:ph idx="1"/>
          </p:nvPr>
        </p:nvSpPr>
        <p:spPr/>
        <p:txBody>
          <a:bodyPr>
            <a:normAutofit fontScale="92500" lnSpcReduction="10000"/>
          </a:bodyPr>
          <a:lstStyle/>
          <a:p>
            <a:r>
              <a:rPr lang="en-US" dirty="0">
                <a:solidFill>
                  <a:schemeClr val="bg1"/>
                </a:solidFill>
              </a:rPr>
              <a:t>The FTC has brought a number of actions against website operators for failure to comply with COPPA requirements, including actions against Girl's Life, Inc</a:t>
            </a:r>
            <a:r>
              <a:rPr lang="en-US" dirty="0" smtClean="0">
                <a:solidFill>
                  <a:schemeClr val="bg1"/>
                </a:solidFill>
              </a:rPr>
              <a:t>. American </a:t>
            </a:r>
            <a:r>
              <a:rPr lang="en-US" dirty="0">
                <a:solidFill>
                  <a:schemeClr val="bg1"/>
                </a:solidFill>
              </a:rPr>
              <a:t>Pop Corn Company</a:t>
            </a:r>
            <a:r>
              <a:rPr lang="en-US" dirty="0" smtClean="0">
                <a:solidFill>
                  <a:schemeClr val="bg1"/>
                </a:solidFill>
              </a:rPr>
              <a:t>, Lisa </a:t>
            </a:r>
            <a:r>
              <a:rPr lang="en-US" dirty="0">
                <a:solidFill>
                  <a:schemeClr val="bg1"/>
                </a:solidFill>
              </a:rPr>
              <a:t>Frank, Inc.</a:t>
            </a:r>
            <a:r>
              <a:rPr lang="en-US" dirty="0" smtClean="0">
                <a:solidFill>
                  <a:schemeClr val="bg1"/>
                </a:solidFill>
              </a:rPr>
              <a:t>, </a:t>
            </a:r>
            <a:r>
              <a:rPr lang="en-US" dirty="0">
                <a:solidFill>
                  <a:schemeClr val="bg1"/>
                </a:solidFill>
              </a:rPr>
              <a:t>Mrs. Field's Cookies, </a:t>
            </a:r>
            <a:r>
              <a:rPr lang="en-US" dirty="0" smtClean="0">
                <a:solidFill>
                  <a:schemeClr val="bg1"/>
                </a:solidFill>
              </a:rPr>
              <a:t>and </a:t>
            </a:r>
            <a:r>
              <a:rPr lang="en-US" dirty="0">
                <a:solidFill>
                  <a:schemeClr val="bg1"/>
                </a:solidFill>
              </a:rPr>
              <a:t>Hershey Foods</a:t>
            </a:r>
            <a:r>
              <a:rPr lang="en-US" dirty="0" smtClean="0">
                <a:solidFill>
                  <a:schemeClr val="bg1"/>
                </a:solidFill>
              </a:rPr>
              <a:t>. </a:t>
            </a:r>
          </a:p>
          <a:p>
            <a:r>
              <a:rPr lang="en-US" dirty="0" smtClean="0">
                <a:solidFill>
                  <a:schemeClr val="bg1"/>
                </a:solidFill>
              </a:rPr>
              <a:t>The </a:t>
            </a:r>
            <a:r>
              <a:rPr lang="en-US" dirty="0">
                <a:solidFill>
                  <a:schemeClr val="bg1"/>
                </a:solidFill>
              </a:rPr>
              <a:t>website Xanga was fined </a:t>
            </a:r>
            <a:r>
              <a:rPr lang="en-US" dirty="0" smtClean="0">
                <a:solidFill>
                  <a:schemeClr val="bg1"/>
                </a:solidFill>
              </a:rPr>
              <a:t>$</a:t>
            </a:r>
            <a:r>
              <a:rPr lang="en-US" dirty="0">
                <a:solidFill>
                  <a:schemeClr val="bg1"/>
                </a:solidFill>
              </a:rPr>
              <a:t>1 million for COPPA violations, for repeatedly allowing children under 13 to sign up for the service without getting their parent's </a:t>
            </a:r>
            <a:r>
              <a:rPr lang="en-US" dirty="0" smtClean="0">
                <a:solidFill>
                  <a:schemeClr val="bg1"/>
                </a:solidFill>
              </a:rPr>
              <a:t>consent.</a:t>
            </a:r>
            <a:endParaRPr lang="en-US" dirty="0">
              <a:solidFill>
                <a:schemeClr val="bg1"/>
              </a:solidFill>
            </a:endParaRPr>
          </a:p>
        </p:txBody>
      </p:sp>
      <p:pic>
        <p:nvPicPr>
          <p:cNvPr id="4" name="Picture 3"/>
          <p:cNvPicPr>
            <a:picLocks noChangeAspect="1"/>
          </p:cNvPicPr>
          <p:nvPr/>
        </p:nvPicPr>
        <p:blipFill>
          <a:blip r:embed="rId2"/>
          <a:stretch>
            <a:fillRect/>
          </a:stretch>
        </p:blipFill>
        <p:spPr>
          <a:xfrm>
            <a:off x="6905624" y="0"/>
            <a:ext cx="2371725" cy="1581150"/>
          </a:xfrm>
          <a:prstGeom prst="rect">
            <a:avLst/>
          </a:prstGeom>
        </p:spPr>
      </p:pic>
      <p:pic>
        <p:nvPicPr>
          <p:cNvPr id="5" name="Picture 4"/>
          <p:cNvPicPr>
            <a:picLocks noChangeAspect="1"/>
          </p:cNvPicPr>
          <p:nvPr/>
        </p:nvPicPr>
        <p:blipFill>
          <a:blip r:embed="rId3"/>
          <a:stretch>
            <a:fillRect/>
          </a:stretch>
        </p:blipFill>
        <p:spPr>
          <a:xfrm>
            <a:off x="7604124" y="4935072"/>
            <a:ext cx="1539875" cy="1922928"/>
          </a:xfrm>
          <a:prstGeom prst="rect">
            <a:avLst/>
          </a:prstGeom>
        </p:spPr>
      </p:pic>
      <p:pic>
        <p:nvPicPr>
          <p:cNvPr id="6" name="Picture 5"/>
          <p:cNvPicPr>
            <a:picLocks noChangeAspect="1"/>
          </p:cNvPicPr>
          <p:nvPr/>
        </p:nvPicPr>
        <p:blipFill>
          <a:blip r:embed="rId4"/>
          <a:stretch>
            <a:fillRect/>
          </a:stretch>
        </p:blipFill>
        <p:spPr>
          <a:xfrm>
            <a:off x="0" y="5853256"/>
            <a:ext cx="2657475" cy="1004744"/>
          </a:xfrm>
          <a:prstGeom prst="rect">
            <a:avLst/>
          </a:prstGeom>
        </p:spPr>
      </p:pic>
      <p:pic>
        <p:nvPicPr>
          <p:cNvPr id="7" name="Picture 6"/>
          <p:cNvPicPr>
            <a:picLocks noChangeAspect="1"/>
          </p:cNvPicPr>
          <p:nvPr/>
        </p:nvPicPr>
        <p:blipFill>
          <a:blip r:embed="rId5"/>
          <a:stretch>
            <a:fillRect/>
          </a:stretch>
        </p:blipFill>
        <p:spPr>
          <a:xfrm>
            <a:off x="-516437" y="-265112"/>
            <a:ext cx="3173912" cy="1870075"/>
          </a:xfrm>
          <a:prstGeom prst="rect">
            <a:avLst/>
          </a:prstGeom>
        </p:spPr>
      </p:pic>
    </p:spTree>
    <p:extLst>
      <p:ext uri="{BB962C8B-B14F-4D97-AF65-F5344CB8AC3E}">
        <p14:creationId xmlns:p14="http://schemas.microsoft.com/office/powerpoint/2010/main" val="1566885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4">
                    <a:lumMod val="75000"/>
                  </a:schemeClr>
                </a:solidFill>
              </a:rPr>
              <a:t>Criticisms of COPPA</a:t>
            </a:r>
            <a:endParaRPr lang="en-US" dirty="0">
              <a:solidFill>
                <a:schemeClr val="accent4">
                  <a:lumMod val="75000"/>
                </a:schemeClr>
              </a:solidFill>
            </a:endParaRPr>
          </a:p>
        </p:txBody>
      </p:sp>
      <p:sp>
        <p:nvSpPr>
          <p:cNvPr id="3" name="Content Placeholder 2"/>
          <p:cNvSpPr>
            <a:spLocks noGrp="1"/>
          </p:cNvSpPr>
          <p:nvPr>
            <p:ph idx="1"/>
          </p:nvPr>
        </p:nvSpPr>
        <p:spPr/>
        <p:txBody>
          <a:bodyPr>
            <a:normAutofit/>
          </a:bodyPr>
          <a:lstStyle/>
          <a:p>
            <a:r>
              <a:rPr lang="en-US" sz="2400" dirty="0">
                <a:solidFill>
                  <a:srgbClr val="FFFFFF"/>
                </a:solidFill>
              </a:rPr>
              <a:t>COPPA is highly controversial, and has been criticized as ineffective and potentially unconstitutional by many people</a:t>
            </a:r>
            <a:r>
              <a:rPr lang="en-US" sz="2400" dirty="0" smtClean="0">
                <a:solidFill>
                  <a:srgbClr val="FFFFFF"/>
                </a:solidFill>
              </a:rPr>
              <a:t>. </a:t>
            </a:r>
            <a:r>
              <a:rPr lang="en-US" sz="2400" dirty="0">
                <a:solidFill>
                  <a:srgbClr val="FFFFFF"/>
                </a:solidFill>
              </a:rPr>
              <a:t>They say it attacks children's rights to freedom of speech, and self-</a:t>
            </a:r>
            <a:r>
              <a:rPr lang="en-US" sz="2400" dirty="0" smtClean="0">
                <a:solidFill>
                  <a:srgbClr val="FFFFFF"/>
                </a:solidFill>
              </a:rPr>
              <a:t>expression.</a:t>
            </a:r>
          </a:p>
          <a:p>
            <a:r>
              <a:rPr lang="en-US" sz="2400" dirty="0">
                <a:solidFill>
                  <a:srgbClr val="FFFFFF"/>
                </a:solidFill>
              </a:rPr>
              <a:t>Mark Zuckerberg, co-founder and CEO of Facebook, has expressed opposition to COPPA and stated "That will be a fight we take on at some point. My philosophy is that for education you need to start at a really, really young age."</a:t>
            </a:r>
          </a:p>
        </p:txBody>
      </p:sp>
      <p:pic>
        <p:nvPicPr>
          <p:cNvPr id="4" name="Picture 3"/>
          <p:cNvPicPr>
            <a:picLocks noChangeAspect="1"/>
          </p:cNvPicPr>
          <p:nvPr/>
        </p:nvPicPr>
        <p:blipFill>
          <a:blip r:embed="rId2"/>
          <a:stretch>
            <a:fillRect/>
          </a:stretch>
        </p:blipFill>
        <p:spPr>
          <a:xfrm>
            <a:off x="2984499" y="4964906"/>
            <a:ext cx="2524125" cy="1893094"/>
          </a:xfrm>
          <a:prstGeom prst="rect">
            <a:avLst/>
          </a:prstGeom>
        </p:spPr>
      </p:pic>
    </p:spTree>
    <p:extLst>
      <p:ext uri="{BB962C8B-B14F-4D97-AF65-F5344CB8AC3E}">
        <p14:creationId xmlns:p14="http://schemas.microsoft.com/office/powerpoint/2010/main" val="28508025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4">
                    <a:lumMod val="75000"/>
                  </a:schemeClr>
                </a:solidFill>
              </a:rPr>
              <a:t>Video Privacy Protection Act </a:t>
            </a:r>
            <a:br>
              <a:rPr lang="en-US" dirty="0" smtClean="0">
                <a:solidFill>
                  <a:schemeClr val="accent4">
                    <a:lumMod val="75000"/>
                  </a:schemeClr>
                </a:solidFill>
              </a:rPr>
            </a:br>
            <a:r>
              <a:rPr lang="en-US" dirty="0" smtClean="0">
                <a:solidFill>
                  <a:schemeClr val="accent4">
                    <a:lumMod val="75000"/>
                  </a:schemeClr>
                </a:solidFill>
              </a:rPr>
              <a:t>(VPPA)</a:t>
            </a:r>
            <a:endParaRPr lang="en-US" dirty="0">
              <a:solidFill>
                <a:schemeClr val="accent4">
                  <a:lumMod val="75000"/>
                </a:schemeClr>
              </a:solidFill>
            </a:endParaRPr>
          </a:p>
        </p:txBody>
      </p:sp>
      <p:sp>
        <p:nvSpPr>
          <p:cNvPr id="3" name="Content Placeholder 2"/>
          <p:cNvSpPr>
            <a:spLocks noGrp="1"/>
          </p:cNvSpPr>
          <p:nvPr>
            <p:ph idx="1"/>
          </p:nvPr>
        </p:nvSpPr>
        <p:spPr/>
        <p:txBody>
          <a:bodyPr>
            <a:normAutofit fontScale="85000" lnSpcReduction="20000"/>
          </a:bodyPr>
          <a:lstStyle/>
          <a:p>
            <a:r>
              <a:rPr lang="en-US" dirty="0" smtClean="0">
                <a:solidFill>
                  <a:schemeClr val="bg1"/>
                </a:solidFill>
              </a:rPr>
              <a:t>This was a bill </a:t>
            </a:r>
            <a:r>
              <a:rPr lang="en-US" dirty="0">
                <a:solidFill>
                  <a:schemeClr val="bg1"/>
                </a:solidFill>
              </a:rPr>
              <a:t>passed by the United States Congress in 1988 </a:t>
            </a:r>
            <a:r>
              <a:rPr lang="en-US" dirty="0" smtClean="0">
                <a:solidFill>
                  <a:schemeClr val="bg1"/>
                </a:solidFill>
              </a:rPr>
              <a:t>and </a:t>
            </a:r>
            <a:r>
              <a:rPr lang="en-US" dirty="0">
                <a:solidFill>
                  <a:schemeClr val="bg1"/>
                </a:solidFill>
              </a:rPr>
              <a:t>signed into law by President Ronald Reagan</a:t>
            </a:r>
            <a:r>
              <a:rPr lang="en-US" dirty="0" smtClean="0">
                <a:solidFill>
                  <a:schemeClr val="bg1"/>
                </a:solidFill>
              </a:rPr>
              <a:t>.</a:t>
            </a:r>
          </a:p>
          <a:p>
            <a:r>
              <a:rPr lang="en-US" dirty="0" smtClean="0">
                <a:solidFill>
                  <a:schemeClr val="bg1"/>
                </a:solidFill>
              </a:rPr>
              <a:t>It </a:t>
            </a:r>
            <a:r>
              <a:rPr lang="en-US" dirty="0">
                <a:solidFill>
                  <a:schemeClr val="bg1"/>
                </a:solidFill>
              </a:rPr>
              <a:t>was created to prevent what it refers to as "wrongful disclosure of video tape rental or sale records [or similar audio visual materials, to cover items such as video games and the future DVD format]." </a:t>
            </a:r>
            <a:endParaRPr lang="en-US" dirty="0" smtClean="0">
              <a:solidFill>
                <a:schemeClr val="bg1"/>
              </a:solidFill>
            </a:endParaRPr>
          </a:p>
          <a:p>
            <a:r>
              <a:rPr lang="en-US" dirty="0" smtClean="0">
                <a:solidFill>
                  <a:schemeClr val="bg1"/>
                </a:solidFill>
              </a:rPr>
              <a:t>Congress </a:t>
            </a:r>
            <a:r>
              <a:rPr lang="en-US" dirty="0">
                <a:solidFill>
                  <a:schemeClr val="bg1"/>
                </a:solidFill>
              </a:rPr>
              <a:t>passed the VPPA after Robert Bork's video rental history was published during his Supreme Court nomination. It makes any "video tape service provider" that discloses rental information outside the ordinary course of business liable for up to $2500 in actual </a:t>
            </a:r>
            <a:r>
              <a:rPr lang="en-US" dirty="0" smtClean="0">
                <a:solidFill>
                  <a:schemeClr val="bg1"/>
                </a:solidFill>
              </a:rPr>
              <a:t>damages.</a:t>
            </a:r>
            <a:endParaRPr lang="en-US" dirty="0">
              <a:solidFill>
                <a:schemeClr val="bg1"/>
              </a:solidFill>
            </a:endParaRPr>
          </a:p>
          <a:p>
            <a:pPr marL="0" indent="0">
              <a:buNone/>
            </a:pPr>
            <a:endParaRPr lang="en-US" dirty="0"/>
          </a:p>
        </p:txBody>
      </p:sp>
    </p:spTree>
    <p:extLst>
      <p:ext uri="{BB962C8B-B14F-4D97-AF65-F5344CB8AC3E}">
        <p14:creationId xmlns:p14="http://schemas.microsoft.com/office/powerpoint/2010/main" val="18869607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4">
                    <a:lumMod val="75000"/>
                  </a:schemeClr>
                </a:solidFill>
              </a:rPr>
              <a:t>The law in effect</a:t>
            </a:r>
            <a:endParaRPr lang="en-US" dirty="0">
              <a:solidFill>
                <a:schemeClr val="accent4">
                  <a:lumMod val="75000"/>
                </a:schemeClr>
              </a:solidFill>
            </a:endParaRPr>
          </a:p>
        </p:txBody>
      </p:sp>
      <p:sp>
        <p:nvSpPr>
          <p:cNvPr id="3" name="Content Placeholder 2"/>
          <p:cNvSpPr>
            <a:spLocks noGrp="1"/>
          </p:cNvSpPr>
          <p:nvPr>
            <p:ph idx="1"/>
          </p:nvPr>
        </p:nvSpPr>
        <p:spPr/>
        <p:txBody>
          <a:bodyPr>
            <a:normAutofit/>
          </a:bodyPr>
          <a:lstStyle/>
          <a:p>
            <a:r>
              <a:rPr lang="en-US" sz="2400" dirty="0">
                <a:solidFill>
                  <a:schemeClr val="bg1"/>
                </a:solidFill>
              </a:rPr>
              <a:t>In 2008, a class action lawsuit against Blockbuster Inc. was filed over the release of customer rental and sales records to Facebook through the controversial Facebook Beacon program. The lawsuit alleged the release of the records was a violation of the </a:t>
            </a:r>
            <a:r>
              <a:rPr lang="en-US" sz="2400" dirty="0" smtClean="0">
                <a:solidFill>
                  <a:schemeClr val="bg1"/>
                </a:solidFill>
              </a:rPr>
              <a:t>Act.</a:t>
            </a:r>
          </a:p>
          <a:p>
            <a:r>
              <a:rPr lang="en-US" sz="2400" dirty="0">
                <a:solidFill>
                  <a:schemeClr val="bg1"/>
                </a:solidFill>
              </a:rPr>
              <a:t>In December 2009, an anonymous plaintiff filed a lawsuit against the online DVD rental company Netflix over its release of data sets for the Netflix Prize, alleging that the company's release of the information constituted a violation of the </a:t>
            </a:r>
            <a:r>
              <a:rPr lang="en-US" sz="2400" dirty="0" smtClean="0">
                <a:solidFill>
                  <a:schemeClr val="bg1"/>
                </a:solidFill>
              </a:rPr>
              <a:t>VPPA.</a:t>
            </a:r>
          </a:p>
          <a:p>
            <a:r>
              <a:rPr lang="en-US" sz="2400" dirty="0">
                <a:solidFill>
                  <a:schemeClr val="bg1"/>
                </a:solidFill>
              </a:rPr>
              <a:t>In 2012, Netflix changed its privacy rules so that it no longer retains records for people who have left the site</a:t>
            </a:r>
          </a:p>
        </p:txBody>
      </p:sp>
    </p:spTree>
    <p:extLst>
      <p:ext uri="{BB962C8B-B14F-4D97-AF65-F5344CB8AC3E}">
        <p14:creationId xmlns:p14="http://schemas.microsoft.com/office/powerpoint/2010/main" val="36243062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95</TotalTime>
  <Words>924</Words>
  <Application>Microsoft Macintosh PowerPoint</Application>
  <PresentationFormat>On-screen Show (4:3)</PresentationFormat>
  <Paragraphs>39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Children's Online Privacy Protection Act and the Video Privacy Protection Act</vt:lpstr>
      <vt:lpstr>Children’s Online Privacy Protection Act (COPPA)</vt:lpstr>
      <vt:lpstr>Continued…</vt:lpstr>
      <vt:lpstr>Cont…</vt:lpstr>
      <vt:lpstr>2013 revision</vt:lpstr>
      <vt:lpstr>Violations to COPPA</vt:lpstr>
      <vt:lpstr>Criticisms of COPPA</vt:lpstr>
      <vt:lpstr>Video Privacy Protection Act  (VPPA)</vt:lpstr>
      <vt:lpstr>The law in effect</vt:lpstr>
      <vt:lpstr>Revisions</vt:lpstr>
      <vt:lpstr>Revisions cont..</vt:lpstr>
      <vt:lpstr>PowerPoint Presentation</vt:lpstr>
    </vt:vector>
  </TitlesOfParts>
  <Company>Georgia Institute of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Children's Online Privacy Protection Act and the Video Privacy Protection Act</dc:title>
  <dc:creator>Alana Rushing</dc:creator>
  <cp:lastModifiedBy>Alana Rushing</cp:lastModifiedBy>
  <cp:revision>9</cp:revision>
  <dcterms:created xsi:type="dcterms:W3CDTF">2013-07-31T08:15:26Z</dcterms:created>
  <dcterms:modified xsi:type="dcterms:W3CDTF">2013-07-31T12:55:58Z</dcterms:modified>
</cp:coreProperties>
</file>