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83"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8" r:id="rId22"/>
    <p:sldId id="280" r:id="rId23"/>
    <p:sldId id="281" r:id="rId24"/>
    <p:sldId id="275" r:id="rId25"/>
    <p:sldId id="282" r:id="rId26"/>
    <p:sldId id="276" r:id="rId27"/>
    <p:sldId id="277"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58" autoAdjust="0"/>
    <p:restoredTop sz="94660"/>
  </p:normalViewPr>
  <p:slideViewPr>
    <p:cSldViewPr snapToGrid="0" snapToObjects="1">
      <p:cViewPr>
        <p:scale>
          <a:sx n="99" d="100"/>
          <a:sy n="99" d="100"/>
        </p:scale>
        <p:origin x="-384" y="3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E5E5554-5F88-DA4A-A2C6-C7BC96016449}" type="datetimeFigureOut">
              <a:rPr lang="en-US" smtClean="0"/>
              <a:t>7/31/2013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6466175-9601-A74C-9C3B-043084F4D30C}"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E5554-5F88-DA4A-A2C6-C7BC96016449}"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66175-9601-A74C-9C3B-043084F4D30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E5554-5F88-DA4A-A2C6-C7BC96016449}"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66175-9601-A74C-9C3B-043084F4D30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5E5554-5F88-DA4A-A2C6-C7BC96016449}"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66175-9601-A74C-9C3B-043084F4D30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5E5554-5F88-DA4A-A2C6-C7BC96016449}"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66175-9601-A74C-9C3B-043084F4D30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E5E5554-5F88-DA4A-A2C6-C7BC96016449}" type="datetimeFigureOut">
              <a:rPr lang="en-US" smtClean="0"/>
              <a:t>7/31/2013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66175-9601-A74C-9C3B-043084F4D30C}"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5E5554-5F88-DA4A-A2C6-C7BC96016449}" type="datetimeFigureOut">
              <a:rPr lang="en-US" smtClean="0"/>
              <a:t>7/31/2013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466175-9601-A74C-9C3B-043084F4D30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5E5554-5F88-DA4A-A2C6-C7BC96016449}" type="datetimeFigureOut">
              <a:rPr lang="en-US" smtClean="0"/>
              <a:t>7/31/2013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466175-9601-A74C-9C3B-043084F4D30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E5554-5F88-DA4A-A2C6-C7BC96016449}" type="datetimeFigureOut">
              <a:rPr lang="en-US" smtClean="0"/>
              <a:t>7/31/2013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466175-9601-A74C-9C3B-043084F4D30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5E5554-5F88-DA4A-A2C6-C7BC96016449}" type="datetimeFigureOut">
              <a:rPr lang="en-US" smtClean="0"/>
              <a:t>7/31/2013</a:t>
            </a:fld>
            <a:endParaRPr lang="en-US"/>
          </a:p>
        </p:txBody>
      </p:sp>
      <p:sp>
        <p:nvSpPr>
          <p:cNvPr id="7" name="Slide Number Placeholder 6"/>
          <p:cNvSpPr>
            <a:spLocks noGrp="1"/>
          </p:cNvSpPr>
          <p:nvPr>
            <p:ph type="sldNum" sz="quarter" idx="12"/>
          </p:nvPr>
        </p:nvSpPr>
        <p:spPr/>
        <p:txBody>
          <a:bodyPr/>
          <a:lstStyle/>
          <a:p>
            <a:fld id="{D6466175-9601-A74C-9C3B-043084F4D30C}"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5E5554-5F88-DA4A-A2C6-C7BC96016449}" type="datetimeFigureOut">
              <a:rPr lang="en-US" smtClean="0"/>
              <a:t>7/31/2013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D6466175-9601-A74C-9C3B-043084F4D30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E5E5554-5F88-DA4A-A2C6-C7BC96016449}" type="datetimeFigureOut">
              <a:rPr lang="en-US" smtClean="0"/>
              <a:t>7/31/2013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6466175-9601-A74C-9C3B-043084F4D30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reuters.com/subjects/facebook?lc=int_mb_100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Apple Privacy Policy</a:t>
            </a:r>
            <a:endParaRPr lang="en-US" dirty="0"/>
          </a:p>
        </p:txBody>
      </p:sp>
      <p:sp>
        <p:nvSpPr>
          <p:cNvPr id="3" name="Subtitle 2"/>
          <p:cNvSpPr>
            <a:spLocks noGrp="1"/>
          </p:cNvSpPr>
          <p:nvPr>
            <p:ph type="subTitle" idx="1"/>
          </p:nvPr>
        </p:nvSpPr>
        <p:spPr/>
        <p:txBody>
          <a:bodyPr/>
          <a:lstStyle/>
          <a:p>
            <a:r>
              <a:rPr lang="en-US" dirty="0" smtClean="0"/>
              <a:t>Derek Nalodka</a:t>
            </a:r>
          </a:p>
          <a:p>
            <a:r>
              <a:rPr lang="en-US" dirty="0" smtClean="0"/>
              <a:t>Kathleen Sweeney</a:t>
            </a:r>
            <a:endParaRPr lang="en-US" dirty="0"/>
          </a:p>
        </p:txBody>
      </p:sp>
      <p:pic>
        <p:nvPicPr>
          <p:cNvPr id="4" name="Picture 3"/>
          <p:cNvPicPr>
            <a:picLocks noChangeAspect="1"/>
          </p:cNvPicPr>
          <p:nvPr/>
        </p:nvPicPr>
        <p:blipFill>
          <a:blip r:embed="rId2">
            <a:duotone>
              <a:schemeClr val="accent2">
                <a:shade val="45000"/>
                <a:satMod val="135000"/>
              </a:schemeClr>
              <a:prstClr val="white"/>
            </a:duotone>
            <a:alphaModFix amt="46000"/>
          </a:blip>
          <a:stretch>
            <a:fillRect/>
          </a:stretch>
        </p:blipFill>
        <p:spPr>
          <a:xfrm>
            <a:off x="263684" y="413207"/>
            <a:ext cx="4014819" cy="4924778"/>
          </a:xfrm>
          <a:prstGeom prst="rect">
            <a:avLst/>
          </a:prstGeom>
        </p:spPr>
      </p:pic>
    </p:spTree>
    <p:extLst>
      <p:ext uri="{BB962C8B-B14F-4D97-AF65-F5344CB8AC3E}">
        <p14:creationId xmlns:p14="http://schemas.microsoft.com/office/powerpoint/2010/main" val="413685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 to third parties</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a:t>At times Apple may make certain personal information available to strategic partners that work with Apple to provide products and services or that help Apple market to customers </a:t>
            </a:r>
          </a:p>
          <a:p>
            <a:pPr lvl="0"/>
            <a:r>
              <a:rPr lang="en-US" b="1" dirty="0" smtClean="0"/>
              <a:t>Service </a:t>
            </a:r>
            <a:r>
              <a:rPr lang="en-US" b="1" dirty="0"/>
              <a:t>Providers</a:t>
            </a:r>
          </a:p>
          <a:p>
            <a:pPr lvl="1"/>
            <a:r>
              <a:rPr lang="en-US" sz="2400" dirty="0"/>
              <a:t>Apple shares personal information with companies who provide services such </a:t>
            </a:r>
            <a:r>
              <a:rPr lang="en-US" sz="2400" dirty="0" smtClean="0"/>
              <a:t>as information processing, fulfilling customer orders, delivering products to you, etc.:</a:t>
            </a:r>
            <a:endParaRPr lang="en-US" sz="2400" dirty="0"/>
          </a:p>
          <a:p>
            <a:pPr lvl="1"/>
            <a:r>
              <a:rPr lang="en-US" dirty="0" smtClean="0"/>
              <a:t>These </a:t>
            </a:r>
            <a:r>
              <a:rPr lang="en-US" dirty="0"/>
              <a:t>companies are obligated to protect your information and may be located wherever Apple operates</a:t>
            </a:r>
          </a:p>
          <a:p>
            <a:pPr lvl="0"/>
            <a:r>
              <a:rPr lang="en-US" b="1" dirty="0"/>
              <a:t>Others</a:t>
            </a:r>
          </a:p>
          <a:p>
            <a:pPr lvl="1"/>
            <a:r>
              <a:rPr lang="en-US" sz="2400" dirty="0"/>
              <a:t>It may be </a:t>
            </a:r>
            <a:r>
              <a:rPr lang="en-US" sz="2400" dirty="0" smtClean="0"/>
              <a:t>necessary </a:t>
            </a:r>
            <a:r>
              <a:rPr lang="en-US" sz="2400" dirty="0"/>
              <a:t>for Apple to disclose your personal information</a:t>
            </a:r>
          </a:p>
          <a:p>
            <a:pPr lvl="1"/>
            <a:r>
              <a:rPr lang="en-US" sz="2400" dirty="0"/>
              <a:t>Apple may also disclose information about you if they determine that disclosure is reasonably necessary to enforce their terms and conditions or protect their operations or users</a:t>
            </a:r>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1037999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Protection of personal information</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Apple takes precautions </a:t>
            </a:r>
            <a:r>
              <a:rPr lang="en-US" dirty="0" smtClean="0"/>
              <a:t>to </a:t>
            </a:r>
            <a:r>
              <a:rPr lang="en-US" dirty="0"/>
              <a:t>safeguard your personal information against loss, theft, and misuse, as well as against unauthorized access, disclosure, alteration, and destruction</a:t>
            </a:r>
          </a:p>
          <a:p>
            <a:pPr lvl="0"/>
            <a:r>
              <a:rPr lang="en-US" dirty="0"/>
              <a:t>When you </a:t>
            </a:r>
            <a:r>
              <a:rPr lang="en-US" dirty="0" smtClean="0"/>
              <a:t>use </a:t>
            </a:r>
            <a:r>
              <a:rPr lang="en-US" dirty="0"/>
              <a:t>some Apple products, services, or applications or post on an Apple forum, chat room, or social networking service, the personal information you share is visible to other users and can be read, collected, or used by </a:t>
            </a:r>
            <a:r>
              <a:rPr lang="en-US" dirty="0" smtClean="0"/>
              <a:t>them</a:t>
            </a:r>
            <a:endParaRPr lang="en-US" dirty="0"/>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1543863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Integrity </a:t>
            </a:r>
            <a:r>
              <a:rPr lang="en-US" dirty="0" smtClean="0"/>
              <a:t>&amp; retention </a:t>
            </a:r>
            <a:r>
              <a:rPr lang="en-US" dirty="0"/>
              <a:t>of </a:t>
            </a:r>
            <a:r>
              <a:rPr lang="en-US" dirty="0" smtClean="0"/>
              <a:t>personal </a:t>
            </a:r>
            <a:r>
              <a:rPr lang="en-US" dirty="0"/>
              <a:t>i</a:t>
            </a:r>
            <a:r>
              <a:rPr lang="en-US" dirty="0" smtClean="0"/>
              <a:t>nformation</a:t>
            </a:r>
            <a:endParaRPr lang="en-US" dirty="0"/>
          </a:p>
        </p:txBody>
      </p:sp>
      <p:sp>
        <p:nvSpPr>
          <p:cNvPr id="3" name="Content Placeholder 2"/>
          <p:cNvSpPr>
            <a:spLocks noGrp="1"/>
          </p:cNvSpPr>
          <p:nvPr>
            <p:ph idx="1"/>
          </p:nvPr>
        </p:nvSpPr>
        <p:spPr/>
        <p:txBody>
          <a:bodyPr/>
          <a:lstStyle/>
          <a:p>
            <a:pPr lvl="0"/>
            <a:r>
              <a:rPr lang="en-US" dirty="0"/>
              <a:t>Apple will retain your personal information for the period necessary to fulfill the purposes outlines in this Privacy Policy unless a longer retention period is required or permitted by law</a:t>
            </a:r>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3745600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Access of personal information</a:t>
            </a:r>
            <a:endParaRPr lang="en-US" dirty="0"/>
          </a:p>
        </p:txBody>
      </p:sp>
      <p:sp>
        <p:nvSpPr>
          <p:cNvPr id="3" name="Content Placeholder 2"/>
          <p:cNvSpPr>
            <a:spLocks noGrp="1"/>
          </p:cNvSpPr>
          <p:nvPr>
            <p:ph idx="1"/>
          </p:nvPr>
        </p:nvSpPr>
        <p:spPr/>
        <p:txBody>
          <a:bodyPr/>
          <a:lstStyle/>
          <a:p>
            <a:pPr lvl="0"/>
            <a:r>
              <a:rPr lang="en-US" dirty="0"/>
              <a:t>Access, correction, or deletion requests can be made through the regional Privacy Contact Form </a:t>
            </a:r>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2033316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Children</a:t>
            </a:r>
            <a:endParaRPr lang="en-US" dirty="0"/>
          </a:p>
        </p:txBody>
      </p:sp>
      <p:sp>
        <p:nvSpPr>
          <p:cNvPr id="3" name="Content Placeholder 2"/>
          <p:cNvSpPr>
            <a:spLocks noGrp="1"/>
          </p:cNvSpPr>
          <p:nvPr>
            <p:ph idx="1"/>
          </p:nvPr>
        </p:nvSpPr>
        <p:spPr/>
        <p:txBody>
          <a:bodyPr/>
          <a:lstStyle/>
          <a:p>
            <a:pPr lvl="0"/>
            <a:r>
              <a:rPr lang="en-US" dirty="0" smtClean="0"/>
              <a:t>Apple does </a:t>
            </a:r>
            <a:r>
              <a:rPr lang="en-US" dirty="0"/>
              <a:t>not knowingly collect personal information from children under 13</a:t>
            </a:r>
          </a:p>
          <a:p>
            <a:r>
              <a:rPr lang="en-US" sz="2600" dirty="0"/>
              <a:t>If Apple learns that they have collected the personal information of a child under 13 they will take steps to delete the information as soon as </a:t>
            </a:r>
            <a:r>
              <a:rPr lang="en-US" sz="2600" dirty="0" smtClean="0"/>
              <a:t>possible</a:t>
            </a:r>
            <a:endParaRPr lang="en-US" sz="2600" dirty="0"/>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40542604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Location-based services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2600" dirty="0"/>
              <a:t>To provide </a:t>
            </a:r>
            <a:r>
              <a:rPr lang="en-US" sz="2600" dirty="0" smtClean="0"/>
              <a:t>location-based </a:t>
            </a:r>
            <a:r>
              <a:rPr lang="en-US" sz="2600" dirty="0"/>
              <a:t>services on Apple products, Apple and </a:t>
            </a:r>
            <a:r>
              <a:rPr lang="en-US" sz="2600" dirty="0" smtClean="0"/>
              <a:t>their </a:t>
            </a:r>
            <a:r>
              <a:rPr lang="en-US" sz="2600" dirty="0"/>
              <a:t>partners and licenses may collect, use, and share precise location </a:t>
            </a:r>
            <a:r>
              <a:rPr lang="en-US" sz="2600" dirty="0" smtClean="0"/>
              <a:t>data</a:t>
            </a:r>
          </a:p>
          <a:p>
            <a:pPr lvl="0"/>
            <a:r>
              <a:rPr lang="en-US" sz="2600" dirty="0" smtClean="0"/>
              <a:t>This </a:t>
            </a:r>
            <a:r>
              <a:rPr lang="en-US" sz="2600" dirty="0"/>
              <a:t>location data is collected anonymously in a </a:t>
            </a:r>
            <a:r>
              <a:rPr lang="en-US" sz="2600" dirty="0" smtClean="0"/>
              <a:t>form </a:t>
            </a:r>
            <a:r>
              <a:rPr lang="en-US" sz="2600" dirty="0"/>
              <a:t>that does not personally identify you and is used by Apple and their partners and licensees to provide and improve </a:t>
            </a:r>
            <a:r>
              <a:rPr lang="en-US" sz="2600" dirty="0" smtClean="0"/>
              <a:t>location-based </a:t>
            </a:r>
            <a:r>
              <a:rPr lang="en-US" sz="2600" dirty="0"/>
              <a:t>products and </a:t>
            </a:r>
            <a:r>
              <a:rPr lang="en-US" sz="2600" dirty="0" smtClean="0"/>
              <a:t>services</a:t>
            </a:r>
            <a:endParaRPr lang="en-US" sz="2600" dirty="0"/>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580178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Third party </a:t>
            </a:r>
            <a:r>
              <a:rPr lang="en-US" dirty="0"/>
              <a:t>s</a:t>
            </a:r>
            <a:r>
              <a:rPr lang="en-US" dirty="0" smtClean="0"/>
              <a:t>ites &amp; services</a:t>
            </a:r>
            <a:endParaRPr lang="en-US" dirty="0"/>
          </a:p>
        </p:txBody>
      </p:sp>
      <p:sp>
        <p:nvSpPr>
          <p:cNvPr id="3" name="Content Placeholder 2"/>
          <p:cNvSpPr>
            <a:spLocks noGrp="1"/>
          </p:cNvSpPr>
          <p:nvPr>
            <p:ph idx="1"/>
          </p:nvPr>
        </p:nvSpPr>
        <p:spPr/>
        <p:txBody>
          <a:bodyPr/>
          <a:lstStyle/>
          <a:p>
            <a:pPr lvl="0"/>
            <a:r>
              <a:rPr lang="en-US" dirty="0"/>
              <a:t>Apple websites, products, applications, and services may contain links to third-party websites, products, and services</a:t>
            </a:r>
          </a:p>
          <a:p>
            <a:pPr lvl="0"/>
            <a:r>
              <a:rPr lang="en-US" dirty="0"/>
              <a:t>Apple products and services may also use or offer products or services from third parties – for example, a third-party iPhone app</a:t>
            </a:r>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2230407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users</a:t>
            </a:r>
            <a:endParaRPr lang="en-US" dirty="0"/>
          </a:p>
        </p:txBody>
      </p:sp>
      <p:sp>
        <p:nvSpPr>
          <p:cNvPr id="3" name="Content Placeholder 2"/>
          <p:cNvSpPr>
            <a:spLocks noGrp="1"/>
          </p:cNvSpPr>
          <p:nvPr>
            <p:ph idx="1"/>
          </p:nvPr>
        </p:nvSpPr>
        <p:spPr/>
        <p:txBody>
          <a:bodyPr>
            <a:normAutofit fontScale="92500"/>
          </a:bodyPr>
          <a:lstStyle/>
          <a:p>
            <a:pPr lvl="0"/>
            <a:r>
              <a:rPr lang="en-US" dirty="0"/>
              <a:t>Information you provide may be transferred or accessed by entities around the world as described in this Private Policy </a:t>
            </a:r>
          </a:p>
          <a:p>
            <a:pPr lvl="0"/>
            <a:r>
              <a:rPr lang="en-US" dirty="0"/>
              <a:t>Apple abides by the “safe harbor” frameworks set forth by the U.S. Department of Commerce regarding the collection, use, and retention </a:t>
            </a:r>
            <a:r>
              <a:rPr lang="en-US" dirty="0" smtClean="0"/>
              <a:t>of </a:t>
            </a:r>
            <a:r>
              <a:rPr lang="en-US" dirty="0"/>
              <a:t>personal information collected by organizations in the European Economic Area and Switzerland </a:t>
            </a:r>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1509149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Commitment to privacy</a:t>
            </a:r>
            <a:endParaRPr lang="en-US" dirty="0"/>
          </a:p>
        </p:txBody>
      </p:sp>
      <p:sp>
        <p:nvSpPr>
          <p:cNvPr id="3" name="Content Placeholder 2"/>
          <p:cNvSpPr>
            <a:spLocks noGrp="1"/>
          </p:cNvSpPr>
          <p:nvPr>
            <p:ph idx="1"/>
          </p:nvPr>
        </p:nvSpPr>
        <p:spPr/>
        <p:txBody>
          <a:bodyPr/>
          <a:lstStyle/>
          <a:p>
            <a:pPr lvl="0"/>
            <a:r>
              <a:rPr lang="en-US" dirty="0"/>
              <a:t>To make sure your personal information is secure, Apple communicates their privacy and security guidelines to their employees and strictly </a:t>
            </a:r>
            <a:r>
              <a:rPr lang="en-US" dirty="0" smtClean="0"/>
              <a:t>enforces </a:t>
            </a:r>
            <a:r>
              <a:rPr lang="en-US" dirty="0"/>
              <a:t>privacy safeguards within the company </a:t>
            </a:r>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1096775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b="1" dirty="0" smtClean="0"/>
              <a:t>Case example</a:t>
            </a:r>
            <a:endParaRPr lang="en-US" sz="3600" b="1" dirty="0"/>
          </a:p>
        </p:txBody>
      </p:sp>
      <p:pic>
        <p:nvPicPr>
          <p:cNvPr id="6" name="Picture 5"/>
          <p:cNvPicPr>
            <a:picLocks noChangeAspect="1"/>
          </p:cNvPicPr>
          <p:nvPr/>
        </p:nvPicPr>
        <p:blipFill>
          <a:blip r:embed="rId2">
            <a:alphaModFix amt="46000"/>
            <a:duotone>
              <a:schemeClr val="accent3">
                <a:shade val="45000"/>
                <a:satMod val="135000"/>
              </a:schemeClr>
              <a:prstClr val="white"/>
            </a:duotone>
          </a:blip>
          <a:stretch>
            <a:fillRect/>
          </a:stretch>
        </p:blipFill>
        <p:spPr>
          <a:xfrm>
            <a:off x="6366315" y="3810137"/>
            <a:ext cx="2146154" cy="2632580"/>
          </a:xfrm>
          <a:prstGeom prst="rect">
            <a:avLst/>
          </a:prstGeom>
        </p:spPr>
      </p:pic>
    </p:spTree>
    <p:extLst>
      <p:ext uri="{BB962C8B-B14F-4D97-AF65-F5344CB8AC3E}">
        <p14:creationId xmlns:p14="http://schemas.microsoft.com/office/powerpoint/2010/main" val="692733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b="1" dirty="0" smtClean="0"/>
              <a:t>Privacy Policy Breakdown</a:t>
            </a:r>
            <a:endParaRPr lang="en-US" sz="3600" b="1" dirty="0"/>
          </a:p>
        </p:txBody>
      </p:sp>
      <p:pic>
        <p:nvPicPr>
          <p:cNvPr id="6" name="Picture 5"/>
          <p:cNvPicPr>
            <a:picLocks noChangeAspect="1"/>
          </p:cNvPicPr>
          <p:nvPr/>
        </p:nvPicPr>
        <p:blipFill>
          <a:blip r:embed="rId2">
            <a:alphaModFix amt="46000"/>
            <a:duotone>
              <a:schemeClr val="accent3">
                <a:shade val="45000"/>
                <a:satMod val="135000"/>
              </a:schemeClr>
              <a:prstClr val="white"/>
            </a:duotone>
          </a:blip>
          <a:stretch>
            <a:fillRect/>
          </a:stretch>
        </p:blipFill>
        <p:spPr>
          <a:xfrm>
            <a:off x="6366315" y="3810137"/>
            <a:ext cx="2146154" cy="2632580"/>
          </a:xfrm>
          <a:prstGeom prst="rect">
            <a:avLst/>
          </a:prstGeom>
        </p:spPr>
      </p:pic>
    </p:spTree>
    <p:extLst>
      <p:ext uri="{BB962C8B-B14F-4D97-AF65-F5344CB8AC3E}">
        <p14:creationId xmlns:p14="http://schemas.microsoft.com/office/powerpoint/2010/main" val="13854380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California cases: Background</a:t>
            </a:r>
          </a:p>
        </p:txBody>
      </p:sp>
      <p:sp>
        <p:nvSpPr>
          <p:cNvPr id="5" name="Content Placeholder 4"/>
          <p:cNvSpPr>
            <a:spLocks noGrp="1"/>
          </p:cNvSpPr>
          <p:nvPr>
            <p:ph idx="1"/>
          </p:nvPr>
        </p:nvSpPr>
        <p:spPr/>
        <p:txBody>
          <a:bodyPr>
            <a:normAutofit fontScale="70000" lnSpcReduction="20000"/>
          </a:bodyPr>
          <a:lstStyle/>
          <a:p>
            <a:r>
              <a:rPr lang="en-US" dirty="0" smtClean="0"/>
              <a:t>Filed in December 2010 in </a:t>
            </a:r>
            <a:r>
              <a:rPr lang="en-US" dirty="0"/>
              <a:t>a federal court in </a:t>
            </a:r>
            <a:r>
              <a:rPr lang="en-US" dirty="0" smtClean="0"/>
              <a:t>California</a:t>
            </a:r>
            <a:endParaRPr lang="en-US" dirty="0"/>
          </a:p>
          <a:p>
            <a:r>
              <a:rPr lang="en-US" dirty="0"/>
              <a:t>Two </a:t>
            </a:r>
            <a:r>
              <a:rPr lang="en-US" dirty="0" smtClean="0"/>
              <a:t>separate plaintiffs sought </a:t>
            </a:r>
            <a:r>
              <a:rPr lang="en-US" dirty="0"/>
              <a:t>a ban </a:t>
            </a:r>
            <a:r>
              <a:rPr lang="en-US" dirty="0" smtClean="0"/>
              <a:t>on the </a:t>
            </a:r>
            <a:r>
              <a:rPr lang="en-US" dirty="0"/>
              <a:t>passing of user information </a:t>
            </a:r>
            <a:r>
              <a:rPr lang="en-US" dirty="0" smtClean="0"/>
              <a:t>without:</a:t>
            </a:r>
          </a:p>
          <a:p>
            <a:pPr lvl="1"/>
            <a:r>
              <a:rPr lang="en-US" dirty="0" smtClean="0"/>
              <a:t>consent </a:t>
            </a:r>
            <a:r>
              <a:rPr lang="en-US" dirty="0"/>
              <a:t>and </a:t>
            </a:r>
            <a:endParaRPr lang="en-US" dirty="0" smtClean="0"/>
          </a:p>
          <a:p>
            <a:pPr lvl="1"/>
            <a:r>
              <a:rPr lang="en-US" dirty="0" smtClean="0"/>
              <a:t>monetary compensation</a:t>
            </a:r>
          </a:p>
          <a:p>
            <a:r>
              <a:rPr lang="en-US" dirty="0" smtClean="0"/>
              <a:t>Both cases were most likely consolidated </a:t>
            </a:r>
            <a:r>
              <a:rPr lang="en-US" dirty="0"/>
              <a:t>into one by the judges presiding over the </a:t>
            </a:r>
            <a:r>
              <a:rPr lang="en-US" dirty="0" smtClean="0"/>
              <a:t>cases</a:t>
            </a:r>
          </a:p>
          <a:p>
            <a:r>
              <a:rPr lang="en-US" dirty="0" smtClean="0"/>
              <a:t>Defendants: Apple and the makers of the following apps:</a:t>
            </a:r>
          </a:p>
          <a:p>
            <a:pPr lvl="1"/>
            <a:r>
              <a:rPr lang="en-US" dirty="0" smtClean="0"/>
              <a:t>Textplus4</a:t>
            </a:r>
          </a:p>
          <a:p>
            <a:pPr lvl="1"/>
            <a:r>
              <a:rPr lang="en-US" dirty="0" smtClean="0"/>
              <a:t>Paper Toss</a:t>
            </a:r>
          </a:p>
          <a:p>
            <a:pPr lvl="1"/>
            <a:r>
              <a:rPr lang="en-US" dirty="0" smtClean="0"/>
              <a:t>Weather Channel</a:t>
            </a:r>
          </a:p>
          <a:p>
            <a:pPr lvl="1"/>
            <a:r>
              <a:rPr lang="en-US" dirty="0" smtClean="0"/>
              <a:t>Dictionary.com</a:t>
            </a:r>
          </a:p>
          <a:p>
            <a:pPr lvl="1"/>
            <a:r>
              <a:rPr lang="en-US" dirty="0" smtClean="0"/>
              <a:t>Talking Tom Cat</a:t>
            </a:r>
            <a:endParaRPr lang="en-US" dirty="0"/>
          </a:p>
        </p:txBody>
      </p:sp>
      <p:pic>
        <p:nvPicPr>
          <p:cNvPr id="6" name="Picture 5"/>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37256467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California cases: </a:t>
            </a:r>
            <a:r>
              <a:rPr lang="en-US" dirty="0" smtClean="0"/>
              <a:t>Background (cont.)</a:t>
            </a:r>
            <a:endParaRPr lang="en-US" dirty="0"/>
          </a:p>
        </p:txBody>
      </p:sp>
      <p:sp>
        <p:nvSpPr>
          <p:cNvPr id="5" name="Content Placeholder 4"/>
          <p:cNvSpPr>
            <a:spLocks noGrp="1"/>
          </p:cNvSpPr>
          <p:nvPr>
            <p:ph idx="1"/>
          </p:nvPr>
        </p:nvSpPr>
        <p:spPr/>
        <p:txBody>
          <a:bodyPr>
            <a:normAutofit fontScale="92500" lnSpcReduction="20000"/>
          </a:bodyPr>
          <a:lstStyle/>
          <a:p>
            <a:r>
              <a:rPr lang="en-US" dirty="0"/>
              <a:t>The lawsuits </a:t>
            </a:r>
            <a:r>
              <a:rPr lang="en-US" dirty="0" smtClean="0"/>
              <a:t>occurred shortly after a report </a:t>
            </a:r>
            <a:r>
              <a:rPr lang="en-US" dirty="0"/>
              <a:t>in the Wall Street </a:t>
            </a:r>
            <a:r>
              <a:rPr lang="en-US" dirty="0" smtClean="0"/>
              <a:t>Journal</a:t>
            </a:r>
          </a:p>
          <a:p>
            <a:r>
              <a:rPr lang="en-US" dirty="0"/>
              <a:t>A</a:t>
            </a:r>
            <a:r>
              <a:rPr lang="en-US" dirty="0" smtClean="0"/>
              <a:t>rticle highlights:</a:t>
            </a:r>
          </a:p>
          <a:p>
            <a:pPr lvl="1"/>
            <a:r>
              <a:rPr lang="en-US" dirty="0" smtClean="0"/>
              <a:t>Some smartphone </a:t>
            </a:r>
            <a:r>
              <a:rPr lang="en-US" dirty="0"/>
              <a:t>apps may be sharing personal data </a:t>
            </a:r>
            <a:r>
              <a:rPr lang="en-US" dirty="0" smtClean="0"/>
              <a:t>“widely </a:t>
            </a:r>
            <a:r>
              <a:rPr lang="en-US" dirty="0"/>
              <a:t>and </a:t>
            </a:r>
            <a:r>
              <a:rPr lang="en-US" dirty="0" smtClean="0"/>
              <a:t>regularly”</a:t>
            </a:r>
          </a:p>
          <a:p>
            <a:pPr lvl="1"/>
            <a:r>
              <a:rPr lang="en-US" dirty="0" smtClean="0"/>
              <a:t>iPhone </a:t>
            </a:r>
            <a:r>
              <a:rPr lang="en-US" dirty="0"/>
              <a:t>apps </a:t>
            </a:r>
            <a:r>
              <a:rPr lang="en-US" dirty="0" smtClean="0"/>
              <a:t>transmit </a:t>
            </a:r>
            <a:r>
              <a:rPr lang="en-US" dirty="0"/>
              <a:t>more data than apps on </a:t>
            </a:r>
            <a:r>
              <a:rPr lang="en-US" dirty="0" smtClean="0"/>
              <a:t>phones using Google’s Android operating system</a:t>
            </a:r>
            <a:endParaRPr lang="en-US" dirty="0"/>
          </a:p>
          <a:p>
            <a:r>
              <a:rPr lang="en-US" dirty="0"/>
              <a:t>Concerns about user privacy have emerged with the rapid growth of smartphones that spawn apps, and social networking </a:t>
            </a:r>
            <a:r>
              <a:rPr lang="en-US" dirty="0" smtClean="0"/>
              <a:t>websites</a:t>
            </a:r>
            <a:endParaRPr lang="en-US" dirty="0">
              <a:hlinkClick r:id="rId2"/>
            </a:endParaRPr>
          </a:p>
          <a:p>
            <a:pPr lvl="1"/>
            <a:endParaRPr lang="en-US" dirty="0"/>
          </a:p>
        </p:txBody>
      </p:sp>
      <p:pic>
        <p:nvPicPr>
          <p:cNvPr id="6" name="Picture 5"/>
          <p:cNvPicPr>
            <a:picLocks noChangeAspect="1"/>
          </p:cNvPicPr>
          <p:nvPr/>
        </p:nvPicPr>
        <p:blipFill>
          <a:blip r:embed="rId3">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40637495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California </a:t>
            </a:r>
            <a:r>
              <a:rPr lang="en-US" dirty="0" smtClean="0"/>
              <a:t>cases: </a:t>
            </a:r>
            <a:r>
              <a:rPr lang="en-US" dirty="0"/>
              <a:t>I</a:t>
            </a:r>
            <a:r>
              <a:rPr lang="en-US" dirty="0" smtClean="0"/>
              <a:t>ssues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Apple assigns a unique device I.D. (UDID) to all of its devices </a:t>
            </a:r>
          </a:p>
          <a:p>
            <a:pPr lvl="1"/>
            <a:r>
              <a:rPr lang="en-US" dirty="0"/>
              <a:t>A</a:t>
            </a:r>
            <a:r>
              <a:rPr lang="en-US" dirty="0" smtClean="0"/>
              <a:t>ttractive </a:t>
            </a:r>
            <a:r>
              <a:rPr lang="en-US" dirty="0"/>
              <a:t>feature for third-party advertisers </a:t>
            </a:r>
            <a:endParaRPr lang="en-US" dirty="0" smtClean="0"/>
          </a:p>
          <a:p>
            <a:pPr lvl="1"/>
            <a:r>
              <a:rPr lang="en-US" dirty="0" smtClean="0"/>
              <a:t>Provides a way </a:t>
            </a:r>
            <a:r>
              <a:rPr lang="en-US" dirty="0"/>
              <a:t>to reliably track mobile device users' online </a:t>
            </a:r>
            <a:r>
              <a:rPr lang="en-US" dirty="0" smtClean="0"/>
              <a:t>activities</a:t>
            </a:r>
            <a:endParaRPr lang="en-US" dirty="0"/>
          </a:p>
          <a:p>
            <a:r>
              <a:rPr lang="en-US" dirty="0"/>
              <a:t>"None of the defendants adequately informed plaintiffs of their </a:t>
            </a:r>
            <a:r>
              <a:rPr lang="en-US" dirty="0" smtClean="0"/>
              <a:t>practices [i.e. selling user data to third parties], </a:t>
            </a:r>
            <a:r>
              <a:rPr lang="en-US" dirty="0"/>
              <a:t>and none of the defendants obtained plaintiffs' consent to do so," one lawsuit alleged</a:t>
            </a:r>
            <a:r>
              <a:rPr lang="en-US" dirty="0" smtClean="0"/>
              <a:t>.</a:t>
            </a:r>
            <a:endParaRPr lang="en-US" dirty="0"/>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513869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California cases: Aftermath</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few months prior, Apple had </a:t>
            </a:r>
            <a:r>
              <a:rPr lang="en-US" dirty="0"/>
              <a:t>amended its developer agreement to ban apps from sending data to third parties except for information directly necessary for the functionality of the </a:t>
            </a:r>
            <a:r>
              <a:rPr lang="en-US" dirty="0" smtClean="0"/>
              <a:t>apps.</a:t>
            </a:r>
            <a:endParaRPr lang="en-US" dirty="0"/>
          </a:p>
          <a:p>
            <a:r>
              <a:rPr lang="en-US" dirty="0" smtClean="0"/>
              <a:t>According to the lawsuits, </a:t>
            </a:r>
            <a:r>
              <a:rPr lang="en-US" dirty="0"/>
              <a:t>Apple </a:t>
            </a:r>
            <a:r>
              <a:rPr lang="en-US" dirty="0" smtClean="0"/>
              <a:t>hadn’t taken any steps </a:t>
            </a:r>
            <a:r>
              <a:rPr lang="en-US" dirty="0"/>
              <a:t>to actually implement its revised developer agreement or enforce it in any meaningful way due to criticism from advertising networks.</a:t>
            </a:r>
            <a:endParaRPr lang="en-US" dirty="0" smtClean="0"/>
          </a:p>
          <a:p>
            <a:r>
              <a:rPr lang="en-US" dirty="0" smtClean="0"/>
              <a:t>One analyst said that although </a:t>
            </a:r>
            <a:r>
              <a:rPr lang="en-US" dirty="0"/>
              <a:t>there is scope for social media companies to tighten their policies to prevent the leakage of sensitive personal information, </a:t>
            </a:r>
            <a:r>
              <a:rPr lang="en-US" dirty="0" smtClean="0"/>
              <a:t>he did </a:t>
            </a:r>
            <a:r>
              <a:rPr lang="en-US" dirty="0"/>
              <a:t>not expect the current lawsuits to have any impact on Apple in the long term</a:t>
            </a:r>
            <a:r>
              <a:rPr lang="en-US" dirty="0" smtClean="0"/>
              <a:t>.</a:t>
            </a:r>
          </a:p>
        </p:txBody>
      </p:sp>
      <p:pic>
        <p:nvPicPr>
          <p:cNvPr id="5" name="Picture 4"/>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39056933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b="1" dirty="0" smtClean="0"/>
              <a:t>Privacy policy changes</a:t>
            </a:r>
            <a:endParaRPr lang="en-US" sz="3600" b="1" dirty="0"/>
          </a:p>
        </p:txBody>
      </p:sp>
      <p:pic>
        <p:nvPicPr>
          <p:cNvPr id="6" name="Picture 5"/>
          <p:cNvPicPr>
            <a:picLocks noChangeAspect="1"/>
          </p:cNvPicPr>
          <p:nvPr/>
        </p:nvPicPr>
        <p:blipFill>
          <a:blip r:embed="rId2">
            <a:alphaModFix amt="46000"/>
            <a:duotone>
              <a:schemeClr val="accent3">
                <a:shade val="45000"/>
                <a:satMod val="135000"/>
              </a:schemeClr>
              <a:prstClr val="white"/>
            </a:duotone>
          </a:blip>
          <a:stretch>
            <a:fillRect/>
          </a:stretch>
        </p:blipFill>
        <p:spPr>
          <a:xfrm>
            <a:off x="6366315" y="3810137"/>
            <a:ext cx="2146154" cy="2632580"/>
          </a:xfrm>
          <a:prstGeom prst="rect">
            <a:avLst/>
          </a:prstGeom>
        </p:spPr>
      </p:pic>
    </p:spTree>
    <p:extLst>
      <p:ext uri="{BB962C8B-B14F-4D97-AF65-F5344CB8AC3E}">
        <p14:creationId xmlns:p14="http://schemas.microsoft.com/office/powerpoint/2010/main" val="22728400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Apps with UDIDs</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March 2012</a:t>
            </a:r>
          </a:p>
          <a:p>
            <a:r>
              <a:rPr lang="en-US" dirty="0" smtClean="0"/>
              <a:t>Congress put the pressure on Apple to cut ties with apps that use UDIDs </a:t>
            </a:r>
          </a:p>
          <a:p>
            <a:r>
              <a:rPr lang="en-US" dirty="0" smtClean="0"/>
              <a:t>2 out of 10 development teams began rejecting apps </a:t>
            </a:r>
            <a:r>
              <a:rPr lang="en-US" dirty="0"/>
              <a:t>that access </a:t>
            </a:r>
            <a:r>
              <a:rPr lang="en-US" dirty="0" smtClean="0"/>
              <a:t>UDIDs until all 10 teams were rejecting them</a:t>
            </a:r>
          </a:p>
          <a:p>
            <a:r>
              <a:rPr lang="en-US" dirty="0" smtClean="0"/>
              <a:t>Privacy risks with the </a:t>
            </a:r>
            <a:r>
              <a:rPr lang="en-US" dirty="0"/>
              <a:t>widespread use of </a:t>
            </a:r>
            <a:r>
              <a:rPr lang="en-US" dirty="0" smtClean="0"/>
              <a:t>UDIDs:</a:t>
            </a:r>
          </a:p>
          <a:p>
            <a:pPr lvl="1"/>
            <a:r>
              <a:rPr lang="en-US" dirty="0" smtClean="0"/>
              <a:t>More sensitive </a:t>
            </a:r>
            <a:r>
              <a:rPr lang="en-US" dirty="0"/>
              <a:t>than cookies on the </a:t>
            </a:r>
            <a:r>
              <a:rPr lang="en-US" dirty="0" smtClean="0"/>
              <a:t>web</a:t>
            </a:r>
          </a:p>
          <a:p>
            <a:pPr lvl="1"/>
            <a:r>
              <a:rPr lang="en-US" dirty="0"/>
              <a:t>C</a:t>
            </a:r>
            <a:r>
              <a:rPr lang="en-US" dirty="0" smtClean="0"/>
              <a:t>an’t </a:t>
            </a:r>
            <a:r>
              <a:rPr lang="en-US" dirty="0"/>
              <a:t>be cleared or </a:t>
            </a:r>
            <a:r>
              <a:rPr lang="en-US" dirty="0" smtClean="0"/>
              <a:t>deleted</a:t>
            </a:r>
          </a:p>
          <a:p>
            <a:pPr lvl="1"/>
            <a:r>
              <a:rPr lang="en-US" dirty="0"/>
              <a:t>T</a:t>
            </a:r>
            <a:r>
              <a:rPr lang="en-US" dirty="0" smtClean="0"/>
              <a:t>ied </a:t>
            </a:r>
            <a:r>
              <a:rPr lang="en-US" dirty="0"/>
              <a:t>to the most personal of devices — the phones we carry with us </a:t>
            </a:r>
            <a:r>
              <a:rPr lang="en-US" dirty="0" smtClean="0"/>
              <a:t>everywhere</a:t>
            </a:r>
            <a:endParaRPr lang="en-US" dirty="0"/>
          </a:p>
        </p:txBody>
      </p:sp>
      <p:pic>
        <p:nvPicPr>
          <p:cNvPr id="6" name="Picture 5"/>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39732733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Sources</a:t>
            </a:r>
            <a:endParaRPr lang="en-US" dirty="0"/>
          </a:p>
        </p:txBody>
      </p:sp>
      <p:sp>
        <p:nvSpPr>
          <p:cNvPr id="5" name="Content Placeholder 4"/>
          <p:cNvSpPr>
            <a:spLocks noGrp="1"/>
          </p:cNvSpPr>
          <p:nvPr>
            <p:ph idx="1"/>
          </p:nvPr>
        </p:nvSpPr>
        <p:spPr/>
        <p:txBody>
          <a:bodyPr/>
          <a:lstStyle/>
          <a:p>
            <a:r>
              <a:rPr lang="en-US" u="sng" dirty="0"/>
              <a:t>http://</a:t>
            </a:r>
            <a:r>
              <a:rPr lang="en-US" u="sng" dirty="0" err="1"/>
              <a:t>www.apple.com</a:t>
            </a:r>
            <a:r>
              <a:rPr lang="en-US" u="sng" dirty="0"/>
              <a:t>/privacy/</a:t>
            </a:r>
          </a:p>
          <a:p>
            <a:r>
              <a:rPr lang="en-US" u="sng" dirty="0" smtClean="0"/>
              <a:t>http</a:t>
            </a:r>
            <a:r>
              <a:rPr lang="en-US" u="sng" dirty="0"/>
              <a:t>://www.reuters.com/article/2010/12/28/us-apple-lawsuit-</a:t>
            </a:r>
            <a:r>
              <a:rPr lang="en-US" u="sng" dirty="0" smtClean="0"/>
              <a:t>idUSTRE6BR1Y820101228</a:t>
            </a:r>
          </a:p>
          <a:p>
            <a:r>
              <a:rPr lang="en-US" u="sng" dirty="0"/>
              <a:t>http://</a:t>
            </a:r>
            <a:r>
              <a:rPr lang="en-US" u="sng" dirty="0" err="1"/>
              <a:t>techcrunch.com</a:t>
            </a:r>
            <a:r>
              <a:rPr lang="en-US" u="sng" dirty="0"/>
              <a:t>/2012/03/24/apple-</a:t>
            </a:r>
            <a:r>
              <a:rPr lang="en-US" u="sng" dirty="0" err="1"/>
              <a:t>udids</a:t>
            </a:r>
            <a:r>
              <a:rPr lang="en-US" u="sng" dirty="0"/>
              <a:t>/</a:t>
            </a:r>
            <a:endParaRPr lang="en-US" u="sng" dirty="0" smtClean="0"/>
          </a:p>
          <a:p>
            <a:endParaRPr lang="en-US" u="sng" dirty="0"/>
          </a:p>
        </p:txBody>
      </p:sp>
      <p:pic>
        <p:nvPicPr>
          <p:cNvPr id="6" name="Picture 5"/>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39476719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b="1" dirty="0" smtClean="0"/>
              <a:t>Questions?</a:t>
            </a:r>
            <a:endParaRPr lang="en-US" sz="3600" b="1" dirty="0"/>
          </a:p>
        </p:txBody>
      </p:sp>
      <p:pic>
        <p:nvPicPr>
          <p:cNvPr id="6" name="Picture 5"/>
          <p:cNvPicPr>
            <a:picLocks noChangeAspect="1"/>
          </p:cNvPicPr>
          <p:nvPr/>
        </p:nvPicPr>
        <p:blipFill>
          <a:blip r:embed="rId2">
            <a:alphaModFix amt="46000"/>
            <a:duotone>
              <a:schemeClr val="accent3">
                <a:shade val="45000"/>
                <a:satMod val="135000"/>
              </a:schemeClr>
              <a:prstClr val="white"/>
            </a:duotone>
          </a:blip>
          <a:stretch>
            <a:fillRect/>
          </a:stretch>
        </p:blipFill>
        <p:spPr>
          <a:xfrm>
            <a:off x="6366315" y="3810137"/>
            <a:ext cx="2146154" cy="2632580"/>
          </a:xfrm>
          <a:prstGeom prst="rect">
            <a:avLst/>
          </a:prstGeom>
        </p:spPr>
      </p:pic>
    </p:spTree>
    <p:extLst>
      <p:ext uri="{BB962C8B-B14F-4D97-AF65-F5344CB8AC3E}">
        <p14:creationId xmlns:p14="http://schemas.microsoft.com/office/powerpoint/2010/main" val="2441901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Easily accessible online but takes a little effort to find the link</a:t>
            </a:r>
          </a:p>
          <a:p>
            <a:endParaRPr lang="en-US" dirty="0"/>
          </a:p>
          <a:p>
            <a:endParaRPr lang="en-US" dirty="0" smtClean="0"/>
          </a:p>
          <a:p>
            <a:endParaRPr lang="en-US" dirty="0"/>
          </a:p>
          <a:p>
            <a:endParaRPr lang="en-US" dirty="0" smtClean="0"/>
          </a:p>
          <a:p>
            <a:endParaRPr lang="en-US" dirty="0"/>
          </a:p>
          <a:p>
            <a:r>
              <a:rPr lang="en-US" dirty="0" smtClean="0"/>
              <a:t>Disclosure- “Apple </a:t>
            </a:r>
            <a:r>
              <a:rPr lang="en-US" dirty="0"/>
              <a:t>may update its Privacy Policy from time to time. When we change the policy in a material way, a notice will be posted on our website along with the updated Privacy Policy</a:t>
            </a:r>
            <a:r>
              <a:rPr lang="en-US" dirty="0" smtClean="0"/>
              <a:t>.”</a:t>
            </a:r>
            <a:endParaRPr lang="en-US" dirty="0"/>
          </a:p>
          <a:p>
            <a:pPr marL="68580" indent="0">
              <a:buNone/>
            </a:pPr>
            <a:endParaRPr lang="en-US" dirty="0" smtClean="0"/>
          </a:p>
        </p:txBody>
      </p:sp>
      <p:pic>
        <p:nvPicPr>
          <p:cNvPr id="4" name="Picture 3" descr="Screen Shot 2013-07-31 at 2.02.28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5222" y="3218722"/>
            <a:ext cx="6194784" cy="1024334"/>
          </a:xfrm>
          <a:prstGeom prst="rect">
            <a:avLst/>
          </a:prstGeom>
          <a:ln>
            <a:solidFill>
              <a:schemeClr val="accent3"/>
            </a:solidFill>
          </a:ln>
        </p:spPr>
      </p:pic>
      <p:sp>
        <p:nvSpPr>
          <p:cNvPr id="2" name="Title 1"/>
          <p:cNvSpPr>
            <a:spLocks noGrp="1"/>
          </p:cNvSpPr>
          <p:nvPr>
            <p:ph type="title"/>
          </p:nvPr>
        </p:nvSpPr>
        <p:spPr/>
        <p:txBody>
          <a:bodyPr/>
          <a:lstStyle/>
          <a:p>
            <a:r>
              <a:rPr lang="en-US" dirty="0" smtClean="0"/>
              <a:t>Overview</a:t>
            </a:r>
            <a:endParaRPr lang="en-US" dirty="0"/>
          </a:p>
        </p:txBody>
      </p:sp>
      <p:sp>
        <p:nvSpPr>
          <p:cNvPr id="5" name="Oval 4"/>
          <p:cNvSpPr/>
          <p:nvPr/>
        </p:nvSpPr>
        <p:spPr>
          <a:xfrm>
            <a:off x="5533254" y="3678175"/>
            <a:ext cx="1155413" cy="512824"/>
          </a:xfrm>
          <a:prstGeom prst="ellipse">
            <a:avLst/>
          </a:prstGeom>
          <a:noFill/>
          <a:ln w="19050" cmpd="sng">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3419765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Collection of personal information</a:t>
            </a:r>
            <a:endParaRPr lang="en-US" dirty="0"/>
          </a:p>
        </p:txBody>
      </p:sp>
      <p:sp>
        <p:nvSpPr>
          <p:cNvPr id="5" name="Content Placeholder 4"/>
          <p:cNvSpPr>
            <a:spLocks noGrp="1"/>
          </p:cNvSpPr>
          <p:nvPr>
            <p:ph sz="quarter" idx="13"/>
          </p:nvPr>
        </p:nvSpPr>
        <p:spPr>
          <a:xfrm>
            <a:off x="1042415" y="2313432"/>
            <a:ext cx="6911677" cy="3493008"/>
          </a:xfrm>
        </p:spPr>
        <p:txBody>
          <a:bodyPr>
            <a:normAutofit lnSpcReduction="10000"/>
          </a:bodyPr>
          <a:lstStyle/>
          <a:p>
            <a:pPr lvl="0"/>
            <a:r>
              <a:rPr lang="en-US" dirty="0"/>
              <a:t>Personal </a:t>
            </a:r>
            <a:r>
              <a:rPr lang="en-US" dirty="0" smtClean="0"/>
              <a:t>information- data </a:t>
            </a:r>
            <a:r>
              <a:rPr lang="en-US" dirty="0"/>
              <a:t>that can be used to uniquely identify or contact a single person</a:t>
            </a:r>
          </a:p>
          <a:p>
            <a:pPr lvl="0"/>
            <a:r>
              <a:rPr lang="en-US" dirty="0"/>
              <a:t>May be asked for personal information anytime in contact with Apple/Apple affiliated company</a:t>
            </a:r>
          </a:p>
          <a:p>
            <a:r>
              <a:rPr lang="en-US" sz="2600" dirty="0"/>
              <a:t>Apple/affiliates can share the personal information/combine it with other information to </a:t>
            </a:r>
            <a:r>
              <a:rPr lang="en-US" sz="2600" dirty="0" smtClean="0"/>
              <a:t>improve</a:t>
            </a:r>
            <a:endParaRPr lang="en-US" sz="2600" dirty="0"/>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67170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Collection of personal </a:t>
            </a:r>
            <a:r>
              <a:rPr lang="en-US" dirty="0" smtClean="0"/>
              <a:t>information (cont.)</a:t>
            </a:r>
            <a:endParaRPr lang="en-US" dirty="0"/>
          </a:p>
        </p:txBody>
      </p:sp>
      <p:sp>
        <p:nvSpPr>
          <p:cNvPr id="6" name="Content Placeholder 5"/>
          <p:cNvSpPr>
            <a:spLocks noGrp="1"/>
          </p:cNvSpPr>
          <p:nvPr>
            <p:ph idx="1"/>
          </p:nvPr>
        </p:nvSpPr>
        <p:spPr/>
        <p:txBody>
          <a:bodyPr>
            <a:normAutofit/>
          </a:bodyPr>
          <a:lstStyle/>
          <a:p>
            <a:pPr marL="342900" lvl="1"/>
            <a:r>
              <a:rPr lang="en-US" sz="2600" dirty="0" smtClean="0"/>
              <a:t>When </a:t>
            </a:r>
            <a:r>
              <a:rPr lang="en-US" sz="2600" dirty="0"/>
              <a:t>you do things such </a:t>
            </a:r>
            <a:r>
              <a:rPr lang="en-US" sz="2600" dirty="0" smtClean="0"/>
              <a:t>as create </a:t>
            </a:r>
            <a:r>
              <a:rPr lang="en-US" sz="2600" dirty="0"/>
              <a:t>an Apple </a:t>
            </a:r>
            <a:r>
              <a:rPr lang="en-US" sz="2600" dirty="0" smtClean="0"/>
              <a:t>ID, register for products, etc. Apple can collect your name, mailing address, credit card information, etc.</a:t>
            </a:r>
            <a:endParaRPr lang="en-US" sz="2600" dirty="0"/>
          </a:p>
          <a:p>
            <a:r>
              <a:rPr lang="en-US" sz="2600" dirty="0" smtClean="0"/>
              <a:t>When </a:t>
            </a:r>
            <a:r>
              <a:rPr lang="en-US" sz="2600" dirty="0"/>
              <a:t>you share content with family/friends using Apple products, Apple can collect information you provide about those </a:t>
            </a:r>
            <a:r>
              <a:rPr lang="en-US" sz="2600" dirty="0" smtClean="0"/>
              <a:t>people</a:t>
            </a:r>
            <a:endParaRPr lang="en-US" sz="2600" dirty="0"/>
          </a:p>
        </p:txBody>
      </p:sp>
    </p:spTree>
    <p:extLst>
      <p:ext uri="{BB962C8B-B14F-4D97-AF65-F5344CB8AC3E}">
        <p14:creationId xmlns:p14="http://schemas.microsoft.com/office/powerpoint/2010/main" val="1234883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personal information</a:t>
            </a:r>
            <a:endParaRPr lang="en-US" dirty="0"/>
          </a:p>
        </p:txBody>
      </p:sp>
      <p:sp>
        <p:nvSpPr>
          <p:cNvPr id="3" name="Content Placeholder 2"/>
          <p:cNvSpPr>
            <a:spLocks noGrp="1"/>
          </p:cNvSpPr>
          <p:nvPr>
            <p:ph idx="1"/>
          </p:nvPr>
        </p:nvSpPr>
        <p:spPr/>
        <p:txBody>
          <a:bodyPr>
            <a:normAutofit fontScale="92500" lnSpcReduction="20000"/>
          </a:bodyPr>
          <a:lstStyle/>
          <a:p>
            <a:pPr lvl="1"/>
            <a:r>
              <a:rPr lang="en-US" sz="2400" dirty="0"/>
              <a:t>Helps Apple keep you up to date and improve the products</a:t>
            </a:r>
          </a:p>
          <a:p>
            <a:pPr lvl="2"/>
            <a:r>
              <a:rPr lang="en-US" dirty="0"/>
              <a:t>You can opt out of being on the mailing list</a:t>
            </a:r>
          </a:p>
          <a:p>
            <a:pPr lvl="1"/>
            <a:r>
              <a:rPr lang="en-US" sz="2400" dirty="0"/>
              <a:t>To send important information notices, such as:</a:t>
            </a:r>
          </a:p>
          <a:p>
            <a:pPr lvl="2"/>
            <a:r>
              <a:rPr lang="en-US" dirty="0"/>
              <a:t>Communications about purchases</a:t>
            </a:r>
          </a:p>
          <a:p>
            <a:pPr lvl="2"/>
            <a:r>
              <a:rPr lang="en-US" dirty="0"/>
              <a:t>Changes to Apple’s terms, conditions, and policies</a:t>
            </a:r>
            <a:r>
              <a:rPr lang="en-US" b="1" dirty="0"/>
              <a:t> </a:t>
            </a:r>
            <a:r>
              <a:rPr lang="en-US" dirty="0"/>
              <a:t> </a:t>
            </a:r>
          </a:p>
          <a:p>
            <a:pPr lvl="3"/>
            <a:r>
              <a:rPr lang="en-US" dirty="0"/>
              <a:t>You cannot opt out of receiving these</a:t>
            </a:r>
          </a:p>
          <a:p>
            <a:pPr lvl="1"/>
            <a:r>
              <a:rPr lang="en-US" sz="2400" dirty="0"/>
              <a:t>Use information you provide for sweepstakes, contests, etc. to administer </a:t>
            </a:r>
            <a:r>
              <a:rPr lang="en-US" sz="2400" dirty="0" smtClean="0"/>
              <a:t>program</a:t>
            </a:r>
            <a:endParaRPr lang="en-US" sz="2400" dirty="0"/>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3130783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Collection &amp; use of non-personal information</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Non personal </a:t>
            </a:r>
            <a:r>
              <a:rPr lang="en-US" dirty="0" smtClean="0"/>
              <a:t>information</a:t>
            </a:r>
            <a:r>
              <a:rPr lang="en-US" dirty="0">
                <a:sym typeface="Wingdings"/>
              </a:rPr>
              <a:t>-</a:t>
            </a:r>
            <a:r>
              <a:rPr lang="en-US" dirty="0" smtClean="0"/>
              <a:t> </a:t>
            </a:r>
            <a:r>
              <a:rPr lang="en-US" dirty="0"/>
              <a:t>data in a form that does not permit direct association with any specific individual </a:t>
            </a:r>
          </a:p>
          <a:p>
            <a:pPr lvl="0"/>
            <a:r>
              <a:rPr lang="en-US" dirty="0"/>
              <a:t>Apple may collect, use, transfer, and disclose non-personal information for any purpose</a:t>
            </a:r>
          </a:p>
          <a:p>
            <a:pPr lvl="0"/>
            <a:r>
              <a:rPr lang="en-US" dirty="0" smtClean="0"/>
              <a:t>Apple can </a:t>
            </a:r>
            <a:r>
              <a:rPr lang="en-US" dirty="0"/>
              <a:t>collect </a:t>
            </a:r>
            <a:r>
              <a:rPr lang="en-US" dirty="0" smtClean="0"/>
              <a:t>your occupation, unique device identifier, location, etc. when </a:t>
            </a:r>
            <a:r>
              <a:rPr lang="en-US" dirty="0"/>
              <a:t>an Apple product is used in order to improve </a:t>
            </a:r>
            <a:r>
              <a:rPr lang="en-US" dirty="0" smtClean="0"/>
              <a:t>the company/products</a:t>
            </a:r>
            <a:endParaRPr lang="en-US" dirty="0"/>
          </a:p>
          <a:p>
            <a:pPr lvl="0"/>
            <a:r>
              <a:rPr lang="en-US" dirty="0" smtClean="0"/>
              <a:t>Apple can </a:t>
            </a:r>
            <a:r>
              <a:rPr lang="en-US" dirty="0"/>
              <a:t>collect information </a:t>
            </a:r>
            <a:r>
              <a:rPr lang="en-US" dirty="0" smtClean="0"/>
              <a:t>from </a:t>
            </a:r>
            <a:r>
              <a:rPr lang="en-US" dirty="0" err="1" smtClean="0"/>
              <a:t>apple.com</a:t>
            </a:r>
            <a:r>
              <a:rPr lang="en-US" dirty="0" smtClean="0"/>
              <a:t>, </a:t>
            </a:r>
            <a:r>
              <a:rPr lang="en-US" dirty="0" err="1" smtClean="0"/>
              <a:t>iCloud</a:t>
            </a:r>
            <a:r>
              <a:rPr lang="en-US" dirty="0" smtClean="0"/>
              <a:t>, </a:t>
            </a:r>
            <a:r>
              <a:rPr lang="en-US" dirty="0" err="1" smtClean="0"/>
              <a:t>MobileMe</a:t>
            </a:r>
            <a:r>
              <a:rPr lang="en-US" dirty="0" smtClean="0"/>
              <a:t> services, and the iTunes Store</a:t>
            </a:r>
            <a:endParaRPr lang="en-US" dirty="0"/>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2858412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Cookies &amp; other technologies</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a:t>Cookies and other technologies help Apple better understand user behavior, tell them which parts of their website people have visited, and facilitate and measure the effectiveness of advertisements and web searches</a:t>
            </a:r>
          </a:p>
          <a:p>
            <a:pPr lvl="0"/>
            <a:r>
              <a:rPr lang="en-US" dirty="0" smtClean="0"/>
              <a:t>Apple </a:t>
            </a:r>
            <a:r>
              <a:rPr lang="en-US" dirty="0"/>
              <a:t>and its partners use cookies and other technologies in mobile advertising services to control the number of times you see a given ad, deliver ads that relate to your interests, and measure the effectiveness of ad campaigns </a:t>
            </a:r>
          </a:p>
          <a:p>
            <a:pPr lvl="1"/>
            <a:r>
              <a:rPr lang="en-US" sz="2400" dirty="0"/>
              <a:t>You may opt out</a:t>
            </a:r>
          </a:p>
          <a:p>
            <a:r>
              <a:rPr lang="en-US" dirty="0" smtClean="0"/>
              <a:t>Apple and their partners also use cookies and other technologies to remember personal information</a:t>
            </a:r>
          </a:p>
          <a:p>
            <a:pPr lvl="1"/>
            <a:r>
              <a:rPr lang="en-US" dirty="0" smtClean="0"/>
              <a:t>The </a:t>
            </a:r>
            <a:r>
              <a:rPr lang="en-US" dirty="0"/>
              <a:t>goal is </a:t>
            </a:r>
            <a:r>
              <a:rPr lang="en-US" dirty="0">
                <a:sym typeface="Wingdings"/>
              </a:rPr>
              <a:t></a:t>
            </a:r>
            <a:r>
              <a:rPr lang="en-US" dirty="0"/>
              <a:t> to make your experience with Apple more convenient and personal</a:t>
            </a:r>
          </a:p>
          <a:p>
            <a:pPr lvl="1"/>
            <a:r>
              <a:rPr lang="en-US" dirty="0"/>
              <a:t>EX: knowing your first name lets Apple welcome you the next time you visit the Apple Online Store </a:t>
            </a:r>
            <a:endParaRPr lang="en-US" dirty="0" smtClean="0"/>
          </a:p>
          <a:p>
            <a:r>
              <a:rPr lang="en-US" dirty="0" smtClean="0"/>
              <a:t>You </a:t>
            </a:r>
            <a:r>
              <a:rPr lang="en-US" dirty="0"/>
              <a:t>may disable cookies when using </a:t>
            </a:r>
            <a:r>
              <a:rPr lang="en-US" dirty="0" smtClean="0"/>
              <a:t>Safari</a:t>
            </a:r>
            <a:endParaRPr lang="en-US" dirty="0"/>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328908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Cookies &amp; other technologies (cont.)</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Most Apple websites gather </a:t>
            </a:r>
            <a:r>
              <a:rPr lang="en-US" dirty="0" smtClean="0"/>
              <a:t>IP addresses, operating system, clickstream data, etc. automatically </a:t>
            </a:r>
            <a:r>
              <a:rPr lang="en-US" dirty="0"/>
              <a:t>and store it in log files</a:t>
            </a:r>
          </a:p>
          <a:p>
            <a:pPr lvl="1"/>
            <a:r>
              <a:rPr lang="en-US" sz="2400" dirty="0" smtClean="0"/>
              <a:t>Use </a:t>
            </a:r>
            <a:r>
              <a:rPr lang="en-US" sz="2400" dirty="0"/>
              <a:t>the information to understand and analyze trends, to administer the site, to learn about user behavior on the site, and to gather demographic information about Apple’s user base as a whole</a:t>
            </a:r>
          </a:p>
          <a:p>
            <a:pPr lvl="0"/>
            <a:r>
              <a:rPr lang="en-US" dirty="0"/>
              <a:t>In some of Apple’s email messages, they use a “click-through URL” linked to content on the Apple website</a:t>
            </a:r>
          </a:p>
          <a:p>
            <a:pPr lvl="1"/>
            <a:r>
              <a:rPr lang="en-US" dirty="0" smtClean="0"/>
              <a:t>Apple </a:t>
            </a:r>
            <a:r>
              <a:rPr lang="en-US" dirty="0"/>
              <a:t>tracks this click-through data to help us determine interest in particular topics and measure the effectiveness of their customer communications</a:t>
            </a:r>
          </a:p>
          <a:p>
            <a:r>
              <a:rPr lang="en-US" sz="2600" dirty="0"/>
              <a:t>Pixel tags enable Apple to send email messages in a format customers can read and they tell Apple whether mail has been </a:t>
            </a:r>
            <a:r>
              <a:rPr lang="en-US" sz="2600" dirty="0" smtClean="0"/>
              <a:t>opened</a:t>
            </a:r>
            <a:endParaRPr lang="en-US" sz="2600" dirty="0"/>
          </a:p>
        </p:txBody>
      </p:sp>
      <p:pic>
        <p:nvPicPr>
          <p:cNvPr id="4" name="Picture 3"/>
          <p:cNvPicPr>
            <a:picLocks noChangeAspect="1"/>
          </p:cNvPicPr>
          <p:nvPr/>
        </p:nvPicPr>
        <p:blipFill>
          <a:blip r:embed="rId2">
            <a:alphaModFix amt="46000"/>
            <a:duotone>
              <a:schemeClr val="bg2">
                <a:shade val="45000"/>
                <a:satMod val="135000"/>
              </a:schemeClr>
              <a:prstClr val="white"/>
            </a:duotone>
          </a:blip>
          <a:stretch>
            <a:fillRect/>
          </a:stretch>
        </p:blipFill>
        <p:spPr>
          <a:xfrm>
            <a:off x="567697" y="399787"/>
            <a:ext cx="724626" cy="888863"/>
          </a:xfrm>
          <a:prstGeom prst="rect">
            <a:avLst/>
          </a:prstGeom>
        </p:spPr>
      </p:pic>
    </p:spTree>
    <p:extLst>
      <p:ext uri="{BB962C8B-B14F-4D97-AF65-F5344CB8AC3E}">
        <p14:creationId xmlns:p14="http://schemas.microsoft.com/office/powerpoint/2010/main" val="21757330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2256</TotalTime>
  <Words>1459</Words>
  <Application>Microsoft Office PowerPoint</Application>
  <PresentationFormat>On-screen Show (4:3)</PresentationFormat>
  <Paragraphs>117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Austin</vt:lpstr>
      <vt:lpstr>Apple Privacy Policy</vt:lpstr>
      <vt:lpstr>Privacy Policy Breakdown</vt:lpstr>
      <vt:lpstr>Overview</vt:lpstr>
      <vt:lpstr>Collection of personal information</vt:lpstr>
      <vt:lpstr>Collection of personal information (cont.)</vt:lpstr>
      <vt:lpstr>Use of personal information</vt:lpstr>
      <vt:lpstr>Collection &amp; use of non-personal information</vt:lpstr>
      <vt:lpstr>Cookies &amp; other technologies</vt:lpstr>
      <vt:lpstr>Cookies &amp; other technologies (cont.)</vt:lpstr>
      <vt:lpstr>Disclosure to third parties</vt:lpstr>
      <vt:lpstr>Protection of personal information</vt:lpstr>
      <vt:lpstr>Integrity &amp; retention of personal information</vt:lpstr>
      <vt:lpstr>Access of personal information</vt:lpstr>
      <vt:lpstr>Children</vt:lpstr>
      <vt:lpstr>Location-based services</vt:lpstr>
      <vt:lpstr>Third party sites &amp; services</vt:lpstr>
      <vt:lpstr>International users</vt:lpstr>
      <vt:lpstr>Commitment to privacy</vt:lpstr>
      <vt:lpstr>Case example</vt:lpstr>
      <vt:lpstr>California cases: Background</vt:lpstr>
      <vt:lpstr>California cases: Background (cont.)</vt:lpstr>
      <vt:lpstr>California cases: Issues</vt:lpstr>
      <vt:lpstr>California cases: Aftermath</vt:lpstr>
      <vt:lpstr>Privacy policy changes</vt:lpstr>
      <vt:lpstr>Apps with UDIDs</vt:lpstr>
      <vt:lpstr>Sources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Apple Privacy Policy</dc:title>
  <dc:creator>Kathleen</dc:creator>
  <cp:lastModifiedBy>Derek</cp:lastModifiedBy>
  <cp:revision>163</cp:revision>
  <dcterms:created xsi:type="dcterms:W3CDTF">2013-07-30T20:57:48Z</dcterms:created>
  <dcterms:modified xsi:type="dcterms:W3CDTF">2013-08-01T11:45:15Z</dcterms:modified>
</cp:coreProperties>
</file>